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60" r:id="rId3"/>
    <p:sldId id="261" r:id="rId4"/>
    <p:sldId id="286" r:id="rId5"/>
    <p:sldId id="280" r:id="rId6"/>
    <p:sldId id="281" r:id="rId7"/>
    <p:sldId id="282" r:id="rId8"/>
    <p:sldId id="285" r:id="rId9"/>
    <p:sldId id="283" r:id="rId10"/>
    <p:sldId id="284" r:id="rId11"/>
    <p:sldId id="287" r:id="rId12"/>
    <p:sldId id="288" r:id="rId13"/>
    <p:sldId id="289" r:id="rId14"/>
    <p:sldId id="291" r:id="rId15"/>
    <p:sldId id="292" r:id="rId16"/>
    <p:sldId id="293" r:id="rId17"/>
    <p:sldId id="296" r:id="rId18"/>
    <p:sldId id="295" r:id="rId19"/>
    <p:sldId id="294" r:id="rId20"/>
    <p:sldId id="297" r:id="rId21"/>
    <p:sldId id="278" r:id="rId2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00FF"/>
    <a:srgbClr val="B2B2B2"/>
    <a:srgbClr val="2B166E"/>
    <a:srgbClr val="692A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708" autoAdjust="0"/>
  </p:normalViewPr>
  <p:slideViewPr>
    <p:cSldViewPr>
      <p:cViewPr varScale="1">
        <p:scale>
          <a:sx n="68" d="100"/>
          <a:sy n="68" d="100"/>
        </p:scale>
        <p:origin x="-1410" y="-90"/>
      </p:cViewPr>
      <p:guideLst>
        <p:guide orient="horz" pos="2160"/>
        <p:guide pos="2880"/>
      </p:guideLst>
    </p:cSldViewPr>
  </p:slideViewPr>
  <p:outlineViewPr>
    <p:cViewPr>
      <p:scale>
        <a:sx n="33" d="100"/>
        <a:sy n="33" d="100"/>
      </p:scale>
      <p:origin x="0" y="1213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28"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F2016C-C4F7-4605-BAE8-E4B7BB1A7702}" type="datetimeFigureOut">
              <a:rPr lang="zh-CN" altLang="en-US" smtClean="0"/>
              <a:pPr/>
              <a:t>2016-03-15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B2C1DE5-80EA-44EC-926D-DDBDFD01EAFF}"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000486-374D-4932-B2DE-D74B7D1F34D6}" type="datetimeFigureOut">
              <a:rPr lang="zh-CN" altLang="en-US" smtClean="0"/>
              <a:pPr/>
              <a:t>2016-03-15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8" name="灯片编号占位符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230418-8D48-48CB-AE52-697AB8361F4A}"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57230418-8D48-48CB-AE52-697AB8361F4A}" type="slidenum">
              <a:rPr lang="zh-CN" altLang="en-US" smtClean="0"/>
              <a:pPr/>
              <a:t>12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116" name="Rectangle 44"/>
          <p:cNvSpPr>
            <a:spLocks noChangeArrowheads="1"/>
          </p:cNvSpPr>
          <p:nvPr userDrawn="1"/>
        </p:nvSpPr>
        <p:spPr bwMode="ltGray">
          <a:xfrm>
            <a:off x="0" y="1484313"/>
            <a:ext cx="9144000" cy="863600"/>
          </a:xfrm>
          <a:prstGeom prst="rect">
            <a:avLst/>
          </a:prstGeom>
          <a:gradFill rotWithShape="1">
            <a:gsLst>
              <a:gs pos="0">
                <a:schemeClr val="tx1">
                  <a:gamma/>
                  <a:shade val="46275"/>
                  <a:invGamma/>
                </a:schemeClr>
              </a:gs>
              <a:gs pos="100000">
                <a:schemeClr val="tx1"/>
              </a:gs>
            </a:gsLst>
            <a:lin ang="0" scaled="1"/>
          </a:gradFill>
          <a:ln w="9525">
            <a:noFill/>
            <a:miter lim="800000"/>
            <a:headEnd/>
            <a:tailEnd/>
          </a:ln>
          <a:effectLst/>
        </p:spPr>
        <p:txBody>
          <a:bodyPr wrap="none" anchor="ctr"/>
          <a:lstStyle/>
          <a:p>
            <a:endParaRPr lang="zh-CN" altLang="en-US"/>
          </a:p>
        </p:txBody>
      </p:sp>
      <p:sp>
        <p:nvSpPr>
          <p:cNvPr id="3074" name="Rectangle 2"/>
          <p:cNvSpPr>
            <a:spLocks noGrp="1" noChangeArrowheads="1"/>
          </p:cNvSpPr>
          <p:nvPr>
            <p:ph type="ctrTitle"/>
          </p:nvPr>
        </p:nvSpPr>
        <p:spPr>
          <a:xfrm>
            <a:off x="457200" y="1562100"/>
            <a:ext cx="8001000" cy="685800"/>
          </a:xfrm>
          <a:effectLst>
            <a:outerShdw dist="53882" dir="2700000" algn="ctr" rotWithShape="0">
              <a:srgbClr val="000000"/>
            </a:outerShdw>
          </a:effectLst>
        </p:spPr>
        <p:txBody>
          <a:bodyPr/>
          <a:lstStyle>
            <a:lvl1pPr algn="l">
              <a:defRPr sz="4000">
                <a:solidFill>
                  <a:schemeClr val="bg2"/>
                </a:solidFill>
              </a:defRPr>
            </a:lvl1pPr>
          </a:lstStyle>
          <a:p>
            <a:r>
              <a:rPr lang="zh-CN" altLang="en-US" smtClean="0"/>
              <a:t>单击此处编辑母版标题样式</a:t>
            </a:r>
            <a:endParaRPr lang="en-US" altLang="zh-CN"/>
          </a:p>
        </p:txBody>
      </p:sp>
      <p:sp>
        <p:nvSpPr>
          <p:cNvPr id="3075" name="Rectangle 3"/>
          <p:cNvSpPr>
            <a:spLocks noGrp="1" noChangeArrowheads="1"/>
          </p:cNvSpPr>
          <p:nvPr>
            <p:ph type="subTitle" idx="1"/>
          </p:nvPr>
        </p:nvSpPr>
        <p:spPr bwMode="white">
          <a:xfrm>
            <a:off x="457200" y="2514600"/>
            <a:ext cx="5334000" cy="457200"/>
          </a:xfrm>
        </p:spPr>
        <p:txBody>
          <a:bodyPr/>
          <a:lstStyle>
            <a:lvl1pPr marL="0" indent="0">
              <a:buFont typeface="Wingdings" pitchFamily="2" charset="2"/>
              <a:buNone/>
              <a:defRPr sz="1800">
                <a:solidFill>
                  <a:schemeClr val="bg1"/>
                </a:solidFill>
              </a:defRPr>
            </a:lvl1pPr>
          </a:lstStyle>
          <a:p>
            <a:r>
              <a:rPr lang="zh-CN" altLang="en-US" smtClean="0"/>
              <a:t>单击此处编辑母版副标题样式</a:t>
            </a:r>
            <a:endParaRPr lang="en-US" altLang="zh-CN"/>
          </a:p>
        </p:txBody>
      </p:sp>
      <p:sp>
        <p:nvSpPr>
          <p:cNvPr id="3120" name="Text Box 48"/>
          <p:cNvSpPr txBox="1">
            <a:spLocks noChangeArrowheads="1"/>
          </p:cNvSpPr>
          <p:nvPr userDrawn="1"/>
        </p:nvSpPr>
        <p:spPr bwMode="auto">
          <a:xfrm>
            <a:off x="179512" y="6237312"/>
            <a:ext cx="5611664" cy="338554"/>
          </a:xfrm>
          <a:prstGeom prst="rect">
            <a:avLst/>
          </a:prstGeom>
          <a:noFill/>
          <a:ln w="9525">
            <a:noFill/>
            <a:miter lim="800000"/>
            <a:headEnd/>
            <a:tailEnd/>
          </a:ln>
          <a:effectLst/>
        </p:spPr>
        <p:txBody>
          <a:bodyPr wrap="none">
            <a:spAutoFit/>
          </a:bodyPr>
          <a:lstStyle/>
          <a:p>
            <a:pPr algn="ctr"/>
            <a:r>
              <a:rPr lang="en-US" altLang="zh-CN" sz="1600" dirty="0" smtClean="0">
                <a:solidFill>
                  <a:schemeClr val="bg1"/>
                </a:solidFill>
                <a:ea typeface="宋体" pitchFamily="2" charset="-122"/>
              </a:rPr>
              <a:t>CHINA YOUTH UNIVERSITY FOR </a:t>
            </a:r>
            <a:r>
              <a:rPr lang="en-US" altLang="zh-CN" sz="1600" baseline="0" dirty="0" smtClean="0">
                <a:solidFill>
                  <a:schemeClr val="bg1"/>
                </a:solidFill>
                <a:ea typeface="宋体" pitchFamily="2" charset="-122"/>
              </a:rPr>
              <a:t> POLITICAL SCIENCES</a:t>
            </a:r>
            <a:endParaRPr lang="en-US" altLang="zh-CN" sz="2800" b="1" dirty="0">
              <a:solidFill>
                <a:schemeClr val="bg1"/>
              </a:solidFill>
              <a:ea typeface="宋体" pitchFamily="2" charset="-122"/>
            </a:endParaRPr>
          </a:p>
        </p:txBody>
      </p:sp>
      <p:grpSp>
        <p:nvGrpSpPr>
          <p:cNvPr id="3123" name="Group 51"/>
          <p:cNvGrpSpPr>
            <a:grpSpLocks/>
          </p:cNvGrpSpPr>
          <p:nvPr userDrawn="1"/>
        </p:nvGrpSpPr>
        <p:grpSpPr bwMode="auto">
          <a:xfrm>
            <a:off x="7812088" y="1012825"/>
            <a:ext cx="958850" cy="976313"/>
            <a:chOff x="4921" y="638"/>
            <a:chExt cx="604" cy="615"/>
          </a:xfrm>
        </p:grpSpPr>
        <p:sp>
          <p:nvSpPr>
            <p:cNvPr id="3118" name="Oval 46"/>
            <p:cNvSpPr>
              <a:spLocks noChangeArrowheads="1"/>
            </p:cNvSpPr>
            <p:nvPr userDrawn="1"/>
          </p:nvSpPr>
          <p:spPr bwMode="ltGray">
            <a:xfrm>
              <a:off x="4921" y="638"/>
              <a:ext cx="604" cy="615"/>
            </a:xfrm>
            <a:prstGeom prst="ellipse">
              <a:avLst/>
            </a:prstGeom>
            <a:solidFill>
              <a:schemeClr val="bg1"/>
            </a:solidFill>
            <a:ln w="9525">
              <a:noFill/>
              <a:round/>
              <a:headEnd/>
              <a:tailEnd/>
            </a:ln>
            <a:effectLst/>
          </p:spPr>
          <p:txBody>
            <a:bodyPr wrap="none" anchor="ctr"/>
            <a:lstStyle/>
            <a:p>
              <a:endParaRPr lang="zh-CN" altLang="en-US"/>
            </a:p>
          </p:txBody>
        </p:sp>
        <p:pic>
          <p:nvPicPr>
            <p:cNvPr id="3121" name="Picture 49" descr="5"/>
            <p:cNvPicPr>
              <a:picLocks noChangeAspect="1" noChangeArrowheads="1" noCrop="1"/>
            </p:cNvPicPr>
            <p:nvPr userDrawn="1"/>
          </p:nvPicPr>
          <p:blipFill>
            <a:blip r:embed="rId3" cstate="print"/>
            <a:srcRect/>
            <a:stretch>
              <a:fillRect/>
            </a:stretch>
          </p:blipFill>
          <p:spPr bwMode="auto">
            <a:xfrm>
              <a:off x="4950" y="672"/>
              <a:ext cx="546" cy="557"/>
            </a:xfrm>
            <a:prstGeom prst="rect">
              <a:avLst/>
            </a:prstGeom>
            <a:noFill/>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1"/>
          </p:nvPr>
        </p:nvSpPr>
        <p:spPr/>
        <p:txBody>
          <a:bodyPr/>
          <a:lstStyle>
            <a:lvl1pPr>
              <a:defRPr/>
            </a:lvl1pPr>
          </a:lstStyle>
          <a:p>
            <a:fld id="{13EEA596-4826-4A0C-9196-681EC011ED80}" type="slidenum">
              <a:rPr lang="en-US" altLang="zh-CN"/>
              <a:pPr/>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52400"/>
            <a:ext cx="2286000" cy="6248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0" y="152400"/>
            <a:ext cx="6705600" cy="6248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1"/>
          </p:nvPr>
        </p:nvSpPr>
        <p:spPr/>
        <p:txBody>
          <a:bodyPr/>
          <a:lstStyle>
            <a:lvl1pPr>
              <a:defRPr/>
            </a:lvl1pPr>
          </a:lstStyle>
          <a:p>
            <a:fld id="{6348C0B9-0452-4E82-8E2A-B2AFC60600F3}" type="slidenum">
              <a:rPr lang="en-US" altLang="zh-CN"/>
              <a:pPr/>
              <a:t>‹#›</a:t>
            </a:fld>
            <a:endParaRPr lang="en-US" altLang="zh-C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0" y="152400"/>
            <a:ext cx="9144000" cy="7620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371600"/>
            <a:ext cx="8153400" cy="5029200"/>
          </a:xfrm>
        </p:spPr>
        <p:txBody>
          <a:bodyPr/>
          <a:lstStyle/>
          <a:p>
            <a:r>
              <a:rPr lang="zh-CN" altLang="en-US" smtClean="0"/>
              <a:t>单击图标添加表格</a:t>
            </a:r>
            <a:endParaRPr lang="zh-CN" altLang="en-US"/>
          </a:p>
        </p:txBody>
      </p:sp>
      <p:sp>
        <p:nvSpPr>
          <p:cNvPr id="5" name="灯片编号占位符 4"/>
          <p:cNvSpPr>
            <a:spLocks noGrp="1"/>
          </p:cNvSpPr>
          <p:nvPr>
            <p:ph type="sldNum" sz="quarter" idx="11"/>
          </p:nvPr>
        </p:nvSpPr>
        <p:spPr>
          <a:xfrm>
            <a:off x="611560" y="6565900"/>
            <a:ext cx="2133600" cy="292100"/>
          </a:xfrm>
        </p:spPr>
        <p:txBody>
          <a:bodyPr/>
          <a:lstStyle>
            <a:lvl1pPr>
              <a:defRPr/>
            </a:lvl1pPr>
          </a:lstStyle>
          <a:p>
            <a:fld id="{FD2A3A04-8A0D-4B8E-A700-BBF69CA05709}" type="slidenum">
              <a:rPr lang="en-US" altLang="zh-CN"/>
              <a:pPr/>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灯片编号占位符 4"/>
          <p:cNvSpPr>
            <a:spLocks noGrp="1"/>
          </p:cNvSpPr>
          <p:nvPr>
            <p:ph type="sldNum" sz="quarter" idx="11"/>
          </p:nvPr>
        </p:nvSpPr>
        <p:spPr/>
        <p:txBody>
          <a:bodyPr/>
          <a:lstStyle>
            <a:lvl1pPr>
              <a:defRPr/>
            </a:lvl1pPr>
          </a:lstStyle>
          <a:p>
            <a:fld id="{B72C10B5-E9F3-491E-8646-F17B242C182C}" type="slidenum">
              <a:rPr lang="en-US" altLang="zh-CN"/>
              <a:pPr/>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dirty="0" smtClean="0"/>
              <a:t>单击此处编辑母版文本样式</a:t>
            </a:r>
          </a:p>
        </p:txBody>
      </p:sp>
      <p:sp>
        <p:nvSpPr>
          <p:cNvPr id="5" name="灯片编号占位符 4"/>
          <p:cNvSpPr>
            <a:spLocks noGrp="1"/>
          </p:cNvSpPr>
          <p:nvPr>
            <p:ph type="sldNum" sz="quarter" idx="11"/>
          </p:nvPr>
        </p:nvSpPr>
        <p:spPr/>
        <p:txBody>
          <a:bodyPr/>
          <a:lstStyle>
            <a:lvl1pPr>
              <a:defRPr/>
            </a:lvl1pPr>
          </a:lstStyle>
          <a:p>
            <a:fld id="{7F4B59FD-6D9C-4F3E-8A42-01F969A61C94}" type="slidenum">
              <a:rPr lang="en-US" altLang="zh-CN"/>
              <a:pPr/>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3716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10100" y="1371600"/>
            <a:ext cx="40005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灯片编号占位符 5"/>
          <p:cNvSpPr>
            <a:spLocks noGrp="1"/>
          </p:cNvSpPr>
          <p:nvPr>
            <p:ph type="sldNum" sz="quarter" idx="11"/>
          </p:nvPr>
        </p:nvSpPr>
        <p:spPr/>
        <p:txBody>
          <a:bodyPr/>
          <a:lstStyle>
            <a:lvl1pPr>
              <a:defRPr/>
            </a:lvl1pPr>
          </a:lstStyle>
          <a:p>
            <a:fld id="{05EC4FBE-57D6-4AE9-BE2C-9B104CCDD857}" type="slidenum">
              <a:rPr lang="en-US" altLang="zh-CN"/>
              <a:pPr/>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8" name="灯片编号占位符 7"/>
          <p:cNvSpPr>
            <a:spLocks noGrp="1"/>
          </p:cNvSpPr>
          <p:nvPr>
            <p:ph type="sldNum" sz="quarter" idx="11"/>
          </p:nvPr>
        </p:nvSpPr>
        <p:spPr/>
        <p:txBody>
          <a:bodyPr/>
          <a:lstStyle>
            <a:lvl1pPr>
              <a:defRPr/>
            </a:lvl1pPr>
          </a:lstStyle>
          <a:p>
            <a:fld id="{1480914F-C901-469C-8B8B-61E5D95A7FFA}" type="slidenum">
              <a:rPr lang="en-US" altLang="zh-CN"/>
              <a:pPr/>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灯片编号占位符 3"/>
          <p:cNvSpPr>
            <a:spLocks noGrp="1"/>
          </p:cNvSpPr>
          <p:nvPr>
            <p:ph type="sldNum" sz="quarter" idx="11"/>
          </p:nvPr>
        </p:nvSpPr>
        <p:spPr/>
        <p:txBody>
          <a:bodyPr/>
          <a:lstStyle>
            <a:lvl1pPr>
              <a:defRPr/>
            </a:lvl1pPr>
          </a:lstStyle>
          <a:p>
            <a:fld id="{6C63E903-E9E8-402C-AAD4-ACC45E462061}" type="slidenum">
              <a:rPr lang="en-US" altLang="zh-CN"/>
              <a:pPr/>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灯片编号占位符 2"/>
          <p:cNvSpPr>
            <a:spLocks noGrp="1"/>
          </p:cNvSpPr>
          <p:nvPr>
            <p:ph type="sldNum" sz="quarter" idx="11"/>
          </p:nvPr>
        </p:nvSpPr>
        <p:spPr/>
        <p:txBody>
          <a:bodyPr/>
          <a:lstStyle>
            <a:lvl1pPr>
              <a:defRPr/>
            </a:lvl1pPr>
          </a:lstStyle>
          <a:p>
            <a:fld id="{47CBDF83-16F2-4CE1-A6DE-5D6A9D489951}" type="slidenum">
              <a:rPr lang="en-US" altLang="zh-CN"/>
              <a:pPr/>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6" name="灯片编号占位符 5"/>
          <p:cNvSpPr>
            <a:spLocks noGrp="1"/>
          </p:cNvSpPr>
          <p:nvPr>
            <p:ph type="sldNum" sz="quarter" idx="11"/>
          </p:nvPr>
        </p:nvSpPr>
        <p:spPr/>
        <p:txBody>
          <a:bodyPr/>
          <a:lstStyle>
            <a:lvl1pPr>
              <a:defRPr/>
            </a:lvl1pPr>
          </a:lstStyle>
          <a:p>
            <a:fld id="{A36CE0E7-BE69-4B3E-B99D-85FF91AD3C56}" type="slidenum">
              <a:rPr lang="en-US" altLang="zh-CN"/>
              <a:pPr/>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页脚占位符 4"/>
          <p:cNvSpPr>
            <a:spLocks noGrp="1"/>
          </p:cNvSpPr>
          <p:nvPr>
            <p:ph type="ftr" sz="quarter" idx="10"/>
          </p:nvPr>
        </p:nvSpPr>
        <p:spPr/>
        <p:txBody>
          <a:bodyPr/>
          <a:lstStyle>
            <a:lvl1pPr>
              <a:defRPr/>
            </a:lvl1pPr>
          </a:lstStyle>
          <a:p>
            <a:r>
              <a:rPr lang="en-US" altLang="zh-CN" dirty="0"/>
              <a:t>Company Logo</a:t>
            </a:r>
          </a:p>
        </p:txBody>
      </p:sp>
      <p:sp>
        <p:nvSpPr>
          <p:cNvPr id="6" name="灯片编号占位符 5"/>
          <p:cNvSpPr>
            <a:spLocks noGrp="1"/>
          </p:cNvSpPr>
          <p:nvPr>
            <p:ph type="sldNum" sz="quarter" idx="11"/>
          </p:nvPr>
        </p:nvSpPr>
        <p:spPr/>
        <p:txBody>
          <a:bodyPr/>
          <a:lstStyle>
            <a:lvl1pPr>
              <a:defRPr/>
            </a:lvl1pPr>
          </a:lstStyle>
          <a:p>
            <a:fld id="{3DE8987C-9741-44BE-A787-47170818A98E}" type="slidenum">
              <a:rPr lang="en-US" altLang="zh-CN"/>
              <a:pPr/>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gi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2" name="Rectangle 48"/>
          <p:cNvSpPr>
            <a:spLocks noChangeArrowheads="1"/>
          </p:cNvSpPr>
          <p:nvPr/>
        </p:nvSpPr>
        <p:spPr bwMode="ltGray">
          <a:xfrm flipV="1">
            <a:off x="0" y="1065213"/>
            <a:ext cx="9144000" cy="87312"/>
          </a:xfrm>
          <a:prstGeom prst="rect">
            <a:avLst/>
          </a:prstGeom>
          <a:solidFill>
            <a:schemeClr val="accent1"/>
          </a:solidFill>
          <a:ln w="9525">
            <a:noFill/>
            <a:miter lim="800000"/>
            <a:headEnd/>
            <a:tailEnd/>
          </a:ln>
          <a:effectLst/>
        </p:spPr>
        <p:txBody>
          <a:bodyPr wrap="none" anchor="ctr"/>
          <a:lstStyle/>
          <a:p>
            <a:endParaRPr lang="zh-CN" altLang="en-US"/>
          </a:p>
        </p:txBody>
      </p:sp>
      <p:graphicFrame>
        <p:nvGraphicFramePr>
          <p:cNvPr id="1067" name="Object 43"/>
          <p:cNvGraphicFramePr>
            <a:graphicFrameLocks noChangeAspect="1"/>
          </p:cNvGraphicFramePr>
          <p:nvPr/>
        </p:nvGraphicFramePr>
        <p:xfrm>
          <a:off x="0" y="0"/>
          <a:ext cx="9144000" cy="1052513"/>
        </p:xfrm>
        <a:graphic>
          <a:graphicData uri="http://schemas.openxmlformats.org/presentationml/2006/ole">
            <p:oleObj spid="_x0000_s1067" name="Image" r:id="rId15" imgW="15288889" imgH="1955556" progId="">
              <p:embed/>
            </p:oleObj>
          </a:graphicData>
        </a:graphic>
      </p:graphicFrame>
      <p:sp>
        <p:nvSpPr>
          <p:cNvPr id="1068" name="Line 44"/>
          <p:cNvSpPr>
            <a:spLocks noChangeShapeType="1"/>
          </p:cNvSpPr>
          <p:nvPr/>
        </p:nvSpPr>
        <p:spPr bwMode="ltGray">
          <a:xfrm>
            <a:off x="0" y="1096963"/>
            <a:ext cx="9144000" cy="0"/>
          </a:xfrm>
          <a:prstGeom prst="line">
            <a:avLst/>
          </a:prstGeom>
          <a:noFill/>
          <a:ln w="9525">
            <a:solidFill>
              <a:schemeClr val="bg1"/>
            </a:solidFill>
            <a:round/>
            <a:headEnd/>
            <a:tailEnd/>
          </a:ln>
          <a:effectLst/>
        </p:spPr>
        <p:txBody>
          <a:bodyPr/>
          <a:lstStyle/>
          <a:p>
            <a:endParaRPr lang="zh-CN" altLang="en-US"/>
          </a:p>
        </p:txBody>
      </p:sp>
      <p:sp>
        <p:nvSpPr>
          <p:cNvPr id="1027" name="Rectangle 3"/>
          <p:cNvSpPr>
            <a:spLocks noGrp="1" noChangeArrowheads="1"/>
          </p:cNvSpPr>
          <p:nvPr>
            <p:ph type="body" idx="1"/>
          </p:nvPr>
        </p:nvSpPr>
        <p:spPr bwMode="auto">
          <a:xfrm>
            <a:off x="457200" y="1371600"/>
            <a:ext cx="8153400" cy="5029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en-US" altLang="zh-CN" dirty="0" smtClean="0"/>
          </a:p>
        </p:txBody>
      </p:sp>
      <p:sp>
        <p:nvSpPr>
          <p:cNvPr id="1029" name="Rectangle 5"/>
          <p:cNvSpPr>
            <a:spLocks noGrp="1" noChangeArrowheads="1"/>
          </p:cNvSpPr>
          <p:nvPr>
            <p:ph type="ftr" sz="quarter" idx="3"/>
          </p:nvPr>
        </p:nvSpPr>
        <p:spPr bwMode="auto">
          <a:xfrm>
            <a:off x="3779912" y="6525344"/>
            <a:ext cx="5059288" cy="25963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1">
                <a:solidFill>
                  <a:schemeClr val="tx2">
                    <a:lumMod val="75000"/>
                  </a:schemeClr>
                </a:solidFill>
                <a:latin typeface="+mn-lt"/>
                <a:ea typeface="宋体" pitchFamily="2" charset="-122"/>
              </a:defRPr>
            </a:lvl1pPr>
          </a:lstStyle>
          <a:p>
            <a:pPr algn="ctr"/>
            <a:r>
              <a:rPr lang="en-US" altLang="zh-CN" dirty="0" smtClean="0"/>
              <a:t>CHINA YOUTH UNIVERSITY FOR  POLITICAL SCIENCES</a:t>
            </a:r>
            <a:endParaRPr lang="en-US" altLang="zh-CN" sz="2000" dirty="0"/>
          </a:p>
        </p:txBody>
      </p:sp>
      <p:sp>
        <p:nvSpPr>
          <p:cNvPr id="1030" name="Rectangle 6"/>
          <p:cNvSpPr>
            <a:spLocks noGrp="1" noChangeArrowheads="1"/>
          </p:cNvSpPr>
          <p:nvPr>
            <p:ph type="sldNum" sz="quarter" idx="4"/>
          </p:nvPr>
        </p:nvSpPr>
        <p:spPr bwMode="auto">
          <a:xfrm>
            <a:off x="0" y="6565900"/>
            <a:ext cx="2133600" cy="292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1">
                <a:latin typeface="+mn-lt"/>
                <a:ea typeface="宋体" pitchFamily="2" charset="-122"/>
              </a:defRPr>
            </a:lvl1pPr>
          </a:lstStyle>
          <a:p>
            <a:fld id="{016A8973-83D9-42BA-81E1-FF56EA6C34E9}" type="slidenum">
              <a:rPr lang="en-US" altLang="zh-CN"/>
              <a:pPr/>
              <a:t>‹#›</a:t>
            </a:fld>
            <a:endParaRPr lang="en-US" altLang="zh-CN"/>
          </a:p>
        </p:txBody>
      </p:sp>
      <p:sp>
        <p:nvSpPr>
          <p:cNvPr id="1026" name="Rectangle 2"/>
          <p:cNvSpPr>
            <a:spLocks noGrp="1" noChangeArrowheads="1"/>
          </p:cNvSpPr>
          <p:nvPr>
            <p:ph type="title"/>
          </p:nvPr>
        </p:nvSpPr>
        <p:spPr bwMode="white">
          <a:xfrm>
            <a:off x="0" y="152400"/>
            <a:ext cx="91440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grpSp>
        <p:nvGrpSpPr>
          <p:cNvPr id="1074" name="Group 50"/>
          <p:cNvGrpSpPr>
            <a:grpSpLocks/>
          </p:cNvGrpSpPr>
          <p:nvPr/>
        </p:nvGrpSpPr>
        <p:grpSpPr bwMode="auto">
          <a:xfrm>
            <a:off x="7885113" y="620713"/>
            <a:ext cx="958850" cy="976312"/>
            <a:chOff x="4967" y="391"/>
            <a:chExt cx="604" cy="615"/>
          </a:xfrm>
        </p:grpSpPr>
        <p:sp>
          <p:nvSpPr>
            <p:cNvPr id="1070" name="Oval 46"/>
            <p:cNvSpPr>
              <a:spLocks noChangeArrowheads="1"/>
            </p:cNvSpPr>
            <p:nvPr userDrawn="1"/>
          </p:nvSpPr>
          <p:spPr bwMode="ltGray">
            <a:xfrm>
              <a:off x="4967" y="391"/>
              <a:ext cx="604" cy="615"/>
            </a:xfrm>
            <a:prstGeom prst="ellipse">
              <a:avLst/>
            </a:prstGeom>
            <a:solidFill>
              <a:schemeClr val="bg1"/>
            </a:solidFill>
            <a:ln w="9525">
              <a:noFill/>
              <a:round/>
              <a:headEnd/>
              <a:tailEnd/>
            </a:ln>
            <a:effectLst/>
          </p:spPr>
          <p:txBody>
            <a:bodyPr wrap="none" anchor="ctr"/>
            <a:lstStyle/>
            <a:p>
              <a:endParaRPr lang="zh-CN" altLang="en-US"/>
            </a:p>
          </p:txBody>
        </p:sp>
        <p:pic>
          <p:nvPicPr>
            <p:cNvPr id="1073" name="Picture 49" descr="5"/>
            <p:cNvPicPr>
              <a:picLocks noChangeAspect="1" noChangeArrowheads="1" noCrop="1"/>
            </p:cNvPicPr>
            <p:nvPr userDrawn="1"/>
          </p:nvPicPr>
          <p:blipFill>
            <a:blip r:embed="rId16" cstate="print"/>
            <a:srcRect/>
            <a:stretch>
              <a:fillRect/>
            </a:stretch>
          </p:blipFill>
          <p:spPr bwMode="auto">
            <a:xfrm>
              <a:off x="4992" y="431"/>
              <a:ext cx="546" cy="557"/>
            </a:xfrm>
            <a:prstGeom prst="rect">
              <a:avLst/>
            </a:prstGeom>
            <a:noFill/>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rtl="0" eaLnBrk="1" fontAlgn="base" hangingPunct="1">
        <a:spcBef>
          <a:spcPct val="0"/>
        </a:spcBef>
        <a:spcAft>
          <a:spcPct val="0"/>
        </a:spcAft>
        <a:defRPr sz="3200" b="1">
          <a:solidFill>
            <a:schemeClr val="bg1"/>
          </a:solidFill>
          <a:latin typeface="+mj-lt"/>
          <a:ea typeface="+mj-ea"/>
          <a:cs typeface="+mj-cs"/>
        </a:defRPr>
      </a:lvl1pPr>
      <a:lvl2pPr algn="ctr" rtl="0" eaLnBrk="1" fontAlgn="base" hangingPunct="1">
        <a:spcBef>
          <a:spcPct val="0"/>
        </a:spcBef>
        <a:spcAft>
          <a:spcPct val="0"/>
        </a:spcAft>
        <a:defRPr sz="3200" b="1">
          <a:solidFill>
            <a:schemeClr val="bg1"/>
          </a:solidFill>
          <a:latin typeface="Verdana" pitchFamily="34" charset="0"/>
        </a:defRPr>
      </a:lvl2pPr>
      <a:lvl3pPr algn="ctr" rtl="0" eaLnBrk="1" fontAlgn="base" hangingPunct="1">
        <a:spcBef>
          <a:spcPct val="0"/>
        </a:spcBef>
        <a:spcAft>
          <a:spcPct val="0"/>
        </a:spcAft>
        <a:defRPr sz="3200" b="1">
          <a:solidFill>
            <a:schemeClr val="bg1"/>
          </a:solidFill>
          <a:latin typeface="Verdana" pitchFamily="34" charset="0"/>
        </a:defRPr>
      </a:lvl3pPr>
      <a:lvl4pPr algn="ctr" rtl="0" eaLnBrk="1" fontAlgn="base" hangingPunct="1">
        <a:spcBef>
          <a:spcPct val="0"/>
        </a:spcBef>
        <a:spcAft>
          <a:spcPct val="0"/>
        </a:spcAft>
        <a:defRPr sz="3200" b="1">
          <a:solidFill>
            <a:schemeClr val="bg1"/>
          </a:solidFill>
          <a:latin typeface="Verdana" pitchFamily="34" charset="0"/>
        </a:defRPr>
      </a:lvl4pPr>
      <a:lvl5pPr algn="ctr" rtl="0" eaLnBrk="1" fontAlgn="base" hangingPunct="1">
        <a:spcBef>
          <a:spcPct val="0"/>
        </a:spcBef>
        <a:spcAft>
          <a:spcPct val="0"/>
        </a:spcAft>
        <a:defRPr sz="3200" b="1">
          <a:solidFill>
            <a:schemeClr val="bg1"/>
          </a:solidFill>
          <a:latin typeface="Verdana" pitchFamily="34" charset="0"/>
        </a:defRPr>
      </a:lvl5pPr>
      <a:lvl6pPr marL="457200" algn="ctr" rtl="0" eaLnBrk="1" fontAlgn="base" hangingPunct="1">
        <a:spcBef>
          <a:spcPct val="0"/>
        </a:spcBef>
        <a:spcAft>
          <a:spcPct val="0"/>
        </a:spcAft>
        <a:defRPr sz="3200" b="1">
          <a:solidFill>
            <a:schemeClr val="bg1"/>
          </a:solidFill>
          <a:latin typeface="Verdana" pitchFamily="34" charset="0"/>
        </a:defRPr>
      </a:lvl6pPr>
      <a:lvl7pPr marL="914400" algn="ctr" rtl="0" eaLnBrk="1" fontAlgn="base" hangingPunct="1">
        <a:spcBef>
          <a:spcPct val="0"/>
        </a:spcBef>
        <a:spcAft>
          <a:spcPct val="0"/>
        </a:spcAft>
        <a:defRPr sz="3200" b="1">
          <a:solidFill>
            <a:schemeClr val="bg1"/>
          </a:solidFill>
          <a:latin typeface="Verdana" pitchFamily="34" charset="0"/>
        </a:defRPr>
      </a:lvl7pPr>
      <a:lvl8pPr marL="1371600" algn="ctr" rtl="0" eaLnBrk="1" fontAlgn="base" hangingPunct="1">
        <a:spcBef>
          <a:spcPct val="0"/>
        </a:spcBef>
        <a:spcAft>
          <a:spcPct val="0"/>
        </a:spcAft>
        <a:defRPr sz="3200" b="1">
          <a:solidFill>
            <a:schemeClr val="bg1"/>
          </a:solidFill>
          <a:latin typeface="Verdana" pitchFamily="34" charset="0"/>
        </a:defRPr>
      </a:lvl8pPr>
      <a:lvl9pPr marL="1828800" algn="ctr" rtl="0" eaLnBrk="1" fontAlgn="base" hangingPunct="1">
        <a:spcBef>
          <a:spcPct val="0"/>
        </a:spcBef>
        <a:spcAft>
          <a:spcPct val="0"/>
        </a:spcAft>
        <a:defRPr sz="3200" b="1">
          <a:solidFill>
            <a:schemeClr val="bg1"/>
          </a:solidFill>
          <a:latin typeface="Verdana" pitchFamily="34" charset="0"/>
        </a:defRPr>
      </a:lvl9pPr>
    </p:titleStyle>
    <p:bodyStyle>
      <a:lvl1pPr marL="342900" indent="-342900" algn="l" rtl="0" eaLnBrk="1" fontAlgn="base" hangingPunct="1">
        <a:spcBef>
          <a:spcPct val="20000"/>
        </a:spcBef>
        <a:spcAft>
          <a:spcPct val="0"/>
        </a:spcAft>
        <a:buClr>
          <a:schemeClr val="hlink"/>
        </a:buClr>
        <a:buFont typeface="Wingdings" pitchFamily="2" charset="2"/>
        <a:buChar char="v"/>
        <a:defRPr sz="2800" b="1">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itchFamily="2" charset="2"/>
        <a:buChar char="§"/>
        <a:defRPr sz="2400">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200">
          <a:solidFill>
            <a:schemeClr val="tx1"/>
          </a:solidFill>
          <a:latin typeface="Arial" charset="0"/>
        </a:defRPr>
      </a:lvl3pPr>
      <a:lvl4pPr marL="1600200" indent="-228600" algn="l" rtl="0" eaLnBrk="1" fontAlgn="base" hangingPunct="1">
        <a:spcBef>
          <a:spcPct val="20000"/>
        </a:spcBef>
        <a:spcAft>
          <a:spcPct val="0"/>
        </a:spcAft>
        <a:buChar char="–"/>
        <a:defRPr sz="2000">
          <a:solidFill>
            <a:schemeClr val="tx1"/>
          </a:solidFill>
          <a:latin typeface="Arial" charset="0"/>
        </a:defRPr>
      </a:lvl4pPr>
      <a:lvl5pPr marL="2057400" indent="-228600" algn="l" rtl="0" eaLnBrk="1" fontAlgn="base" hangingPunct="1">
        <a:spcBef>
          <a:spcPct val="20000"/>
        </a:spcBef>
        <a:spcAft>
          <a:spcPct val="0"/>
        </a:spcAft>
        <a:buChar char="»"/>
        <a:defRPr sz="2000">
          <a:solidFill>
            <a:schemeClr val="tx1"/>
          </a:solidFill>
          <a:latin typeface="Arial" charset="0"/>
        </a:defRPr>
      </a:lvl5pPr>
      <a:lvl6pPr marL="2514600" indent="-228600" algn="l" rtl="0" eaLnBrk="1" fontAlgn="base" hangingPunct="1">
        <a:spcBef>
          <a:spcPct val="20000"/>
        </a:spcBef>
        <a:spcAft>
          <a:spcPct val="0"/>
        </a:spcAft>
        <a:buChar char="»"/>
        <a:defRPr sz="2000">
          <a:solidFill>
            <a:schemeClr val="tx1"/>
          </a:solidFill>
          <a:latin typeface="Arial" charset="0"/>
        </a:defRPr>
      </a:lvl6pPr>
      <a:lvl7pPr marL="2971800" indent="-228600" algn="l" rtl="0" eaLnBrk="1" fontAlgn="base" hangingPunct="1">
        <a:spcBef>
          <a:spcPct val="20000"/>
        </a:spcBef>
        <a:spcAft>
          <a:spcPct val="0"/>
        </a:spcAft>
        <a:buChar char="»"/>
        <a:defRPr sz="2000">
          <a:solidFill>
            <a:schemeClr val="tx1"/>
          </a:solidFill>
          <a:latin typeface="Arial" charset="0"/>
        </a:defRPr>
      </a:lvl7pPr>
      <a:lvl8pPr marL="3429000" indent="-228600" algn="l" rtl="0" eaLnBrk="1" fontAlgn="base" hangingPunct="1">
        <a:spcBef>
          <a:spcPct val="20000"/>
        </a:spcBef>
        <a:spcAft>
          <a:spcPct val="0"/>
        </a:spcAft>
        <a:buChar char="»"/>
        <a:defRPr sz="2000">
          <a:solidFill>
            <a:schemeClr val="tx1"/>
          </a:solidFill>
          <a:latin typeface="Arial" charset="0"/>
        </a:defRPr>
      </a:lvl8pPr>
      <a:lvl9pPr marL="3886200" indent="-228600" algn="l" rtl="0" eaLnBrk="1" fontAlgn="base" hangingPunct="1">
        <a:spcBef>
          <a:spcPct val="20000"/>
        </a:spcBef>
        <a:spcAft>
          <a:spcPct val="0"/>
        </a:spcAft>
        <a:buChar char="»"/>
        <a:defRPr sz="2000">
          <a:solidFill>
            <a:schemeClr val="tx1"/>
          </a:solidFill>
          <a:latin typeface="Arial"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acad.cnki.net/kns55/brief/result.aspx?dbPrefix=CMFD" TargetMode="External"/><Relationship Id="rId2" Type="http://schemas.openxmlformats.org/officeDocument/2006/relationships/hyperlink" Target="http://acad.cnki.net/Kns55/brief/result.aspx?dbPrefix=CDFD" TargetMode="External"/><Relationship Id="rId1" Type="http://schemas.openxmlformats.org/officeDocument/2006/relationships/slideLayout" Target="../slideLayouts/slideLayout2.xml"/><Relationship Id="rId5" Type="http://schemas.openxmlformats.org/officeDocument/2006/relationships/hyperlink" Target="http://lib.cyu.edu.cn/zy/P/201412/t20141224_61346.html" TargetMode="External"/><Relationship Id="rId4" Type="http://schemas.openxmlformats.org/officeDocument/2006/relationships/hyperlink" Target="http://search.proquest.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quod.lib.umich.edu/cgi/t/text/text-idx?page=home;c=acls;cc=acls" TargetMode="External"/><Relationship Id="rId2" Type="http://schemas.openxmlformats.org/officeDocument/2006/relationships/hyperlink" Target="http://www.duxiu.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ib.cqvip.com/" TargetMode="External"/><Relationship Id="rId2" Type="http://schemas.openxmlformats.org/officeDocument/2006/relationships/hyperlink" Target="http://epub.cnki.net/kns/brief/result.aspx?dbPrefix=CJFQ" TargetMode="External"/><Relationship Id="rId1" Type="http://schemas.openxmlformats.org/officeDocument/2006/relationships/slideLayout" Target="../slideLayouts/slideLayout2.xml"/><Relationship Id="rId4" Type="http://schemas.openxmlformats.org/officeDocument/2006/relationships/hyperlink" Target="http://ipub.exuezhe.com/index.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jstor.org/" TargetMode="External"/><Relationship Id="rId2" Type="http://schemas.openxmlformats.org/officeDocument/2006/relationships/hyperlink" Target="http://link.springer.com/" TargetMode="External"/><Relationship Id="rId1" Type="http://schemas.openxmlformats.org/officeDocument/2006/relationships/slideLayout" Target="../slideLayouts/slideLayout2.xml"/><Relationship Id="rId4" Type="http://schemas.openxmlformats.org/officeDocument/2006/relationships/hyperlink" Target="http://journals.cambridge.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23528" y="1412776"/>
            <a:ext cx="8280920" cy="1728192"/>
          </a:xfrm>
        </p:spPr>
        <p:txBody>
          <a:bodyPr/>
          <a:lstStyle/>
          <a:p>
            <a:pPr>
              <a:lnSpc>
                <a:spcPct val="150000"/>
              </a:lnSpc>
            </a:pPr>
            <a:r>
              <a:rPr lang="en-US" altLang="zh-CN" b="0" dirty="0" smtClean="0">
                <a:solidFill>
                  <a:schemeClr val="bg2"/>
                </a:solidFill>
                <a:latin typeface="+mj-lt"/>
                <a:ea typeface="+mj-ea"/>
                <a:cs typeface="+mj-cs"/>
              </a:rPr>
              <a:t>Retrieval and Utilization </a:t>
            </a:r>
            <a:r>
              <a:rPr lang="en-US" altLang="zh-CN" sz="3600" b="0" dirty="0" smtClean="0">
                <a:solidFill>
                  <a:schemeClr val="bg2"/>
                </a:solidFill>
                <a:latin typeface="+mj-lt"/>
                <a:ea typeface="+mj-ea"/>
                <a:cs typeface="+mj-cs"/>
              </a:rPr>
              <a:t/>
            </a:r>
            <a:br>
              <a:rPr lang="en-US" altLang="zh-CN" sz="3600" b="0" dirty="0" smtClean="0">
                <a:solidFill>
                  <a:schemeClr val="bg2"/>
                </a:solidFill>
                <a:latin typeface="+mj-lt"/>
                <a:ea typeface="+mj-ea"/>
                <a:cs typeface="+mj-cs"/>
              </a:rPr>
            </a:br>
            <a:r>
              <a:rPr lang="en-US" altLang="zh-CN" sz="3600" b="0" dirty="0" smtClean="0"/>
              <a:t>of </a:t>
            </a:r>
            <a:r>
              <a:rPr lang="en-US" altLang="zh-CN" sz="3600" b="0" dirty="0" smtClean="0">
                <a:solidFill>
                  <a:schemeClr val="bg2"/>
                </a:solidFill>
                <a:latin typeface="+mj-lt"/>
                <a:ea typeface="+mj-ea"/>
                <a:cs typeface="+mj-cs"/>
              </a:rPr>
              <a:t>Foreign Language and Literature</a:t>
            </a:r>
            <a:endParaRPr lang="en-US" altLang="zh-CN" sz="3600" dirty="0">
              <a:ea typeface="宋体" pitchFamily="2" charset="-122"/>
            </a:endParaRPr>
          </a:p>
        </p:txBody>
      </p:sp>
      <p:sp>
        <p:nvSpPr>
          <p:cNvPr id="4" name="副标题 3"/>
          <p:cNvSpPr>
            <a:spLocks noGrp="1"/>
          </p:cNvSpPr>
          <p:nvPr>
            <p:ph type="subTitle" idx="1"/>
          </p:nvPr>
        </p:nvSpPr>
        <p:spPr>
          <a:xfrm>
            <a:off x="1835696" y="5373216"/>
            <a:ext cx="2520280" cy="457200"/>
          </a:xfrm>
        </p:spPr>
        <p:txBody>
          <a:bodyPr/>
          <a:lstStyle/>
          <a:p>
            <a:r>
              <a:rPr lang="en-US" altLang="zh-CN" sz="2800" b="0" dirty="0" smtClean="0">
                <a:solidFill>
                  <a:schemeClr val="bg2"/>
                </a:solidFill>
                <a:latin typeface="+mj-lt"/>
                <a:ea typeface="+mj-ea"/>
                <a:cs typeface="+mj-cs"/>
              </a:rPr>
              <a:t>2016-03</a:t>
            </a:r>
            <a:endParaRPr lang="zh-CN" altLang="en-US" sz="2800" b="0" dirty="0">
              <a:solidFill>
                <a:schemeClr val="bg2"/>
              </a:solidFill>
              <a:latin typeface="+mj-lt"/>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erdana" pitchFamily="34" charset="0"/>
                <a:ea typeface="宋体" pitchFamily="2" charset="-122"/>
              </a:rPr>
              <a:t>Dissertation</a:t>
            </a:r>
            <a:endParaRPr lang="zh-CN" altLang="en-US" dirty="0"/>
          </a:p>
        </p:txBody>
      </p:sp>
      <p:sp>
        <p:nvSpPr>
          <p:cNvPr id="3" name="内容占位符 2"/>
          <p:cNvSpPr>
            <a:spLocks noGrp="1"/>
          </p:cNvSpPr>
          <p:nvPr>
            <p:ph idx="1"/>
          </p:nvPr>
        </p:nvSpPr>
        <p:spPr/>
        <p:txBody>
          <a:bodyPr/>
          <a:lstStyle/>
          <a:p>
            <a:pPr lvl="1">
              <a:lnSpc>
                <a:spcPct val="120000"/>
              </a:lnSpc>
            </a:pPr>
            <a:r>
              <a:rPr lang="zh-CN" altLang="en-US" sz="2800" u="sng" dirty="0" smtClean="0">
                <a:latin typeface="微软雅黑" pitchFamily="34" charset="-122"/>
                <a:ea typeface="微软雅黑" pitchFamily="34" charset="-122"/>
                <a:hlinkClick r:id="rId2"/>
              </a:rPr>
              <a:t>中国博士学位论文全文数据库</a:t>
            </a:r>
            <a:r>
              <a:rPr lang="zh-CN" altLang="en-US" sz="2800" dirty="0" smtClean="0">
                <a:latin typeface="微软雅黑" pitchFamily="34" charset="-122"/>
                <a:ea typeface="微软雅黑" pitchFamily="34" charset="-122"/>
              </a:rPr>
              <a:t>：收录来自</a:t>
            </a:r>
            <a:r>
              <a:rPr lang="en-US" altLang="zh-CN" sz="2800" dirty="0" smtClean="0">
                <a:latin typeface="微软雅黑" pitchFamily="34" charset="-122"/>
                <a:ea typeface="微软雅黑" pitchFamily="34" charset="-122"/>
              </a:rPr>
              <a:t>404</a:t>
            </a:r>
            <a:r>
              <a:rPr lang="zh-CN" altLang="en-US" sz="2800" dirty="0" smtClean="0">
                <a:latin typeface="微软雅黑" pitchFamily="34" charset="-122"/>
                <a:ea typeface="微软雅黑" pitchFamily="34" charset="-122"/>
              </a:rPr>
              <a:t>家培养单位的博士学位论文</a:t>
            </a:r>
            <a:r>
              <a:rPr lang="en-US" altLang="zh-CN" sz="2800" dirty="0" smtClean="0">
                <a:latin typeface="微软雅黑" pitchFamily="34" charset="-122"/>
                <a:ea typeface="微软雅黑" pitchFamily="34" charset="-122"/>
              </a:rPr>
              <a:t>17</a:t>
            </a:r>
            <a:r>
              <a:rPr lang="zh-CN" altLang="en-US" sz="2800" dirty="0" smtClean="0">
                <a:latin typeface="微软雅黑" pitchFamily="34" charset="-122"/>
                <a:ea typeface="微软雅黑" pitchFamily="34" charset="-122"/>
              </a:rPr>
              <a:t>万多篇（截止</a:t>
            </a:r>
            <a:r>
              <a:rPr lang="en-US" altLang="zh-CN" sz="2800" dirty="0" smtClean="0">
                <a:latin typeface="微软雅黑" pitchFamily="34" charset="-122"/>
                <a:ea typeface="微软雅黑" pitchFamily="34" charset="-122"/>
              </a:rPr>
              <a:t>2012</a:t>
            </a:r>
            <a:r>
              <a:rPr lang="zh-CN" altLang="en-US"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06</a:t>
            </a:r>
            <a:r>
              <a:rPr lang="zh-CN" altLang="en-US" sz="2800" dirty="0" smtClean="0">
                <a:latin typeface="微软雅黑" pitchFamily="34" charset="-122"/>
                <a:ea typeface="微软雅黑" pitchFamily="34" charset="-122"/>
              </a:rPr>
              <a:t>月） </a:t>
            </a:r>
            <a:endParaRPr lang="en-US" altLang="zh-CN" sz="2800" dirty="0" smtClean="0">
              <a:latin typeface="微软雅黑" pitchFamily="34" charset="-122"/>
              <a:ea typeface="微软雅黑" pitchFamily="34" charset="-122"/>
            </a:endParaRPr>
          </a:p>
          <a:p>
            <a:pPr lvl="1">
              <a:lnSpc>
                <a:spcPct val="120000"/>
              </a:lnSpc>
            </a:pPr>
            <a:r>
              <a:rPr lang="zh-CN" altLang="en-US" sz="2800" u="sng" dirty="0" smtClean="0">
                <a:latin typeface="微软雅黑" pitchFamily="34" charset="-122"/>
                <a:ea typeface="微软雅黑" pitchFamily="34" charset="-122"/>
                <a:hlinkClick r:id="rId3"/>
              </a:rPr>
              <a:t>中国优秀硕士学位论文全文数据库</a:t>
            </a:r>
            <a:r>
              <a:rPr lang="zh-CN" altLang="en-US" sz="2800" dirty="0" smtClean="0">
                <a:latin typeface="微软雅黑" pitchFamily="34" charset="-122"/>
                <a:ea typeface="微软雅黑" pitchFamily="34" charset="-122"/>
              </a:rPr>
              <a:t>：收录来自</a:t>
            </a:r>
            <a:r>
              <a:rPr lang="en-US" altLang="zh-CN" sz="2800" dirty="0" smtClean="0">
                <a:latin typeface="微软雅黑" pitchFamily="34" charset="-122"/>
                <a:ea typeface="微软雅黑" pitchFamily="34" charset="-122"/>
              </a:rPr>
              <a:t>621</a:t>
            </a:r>
            <a:r>
              <a:rPr lang="zh-CN" altLang="en-US" sz="2800" dirty="0" smtClean="0">
                <a:latin typeface="微软雅黑" pitchFamily="34" charset="-122"/>
                <a:ea typeface="微软雅黑" pitchFamily="34" charset="-122"/>
              </a:rPr>
              <a:t>家培养单位的优秀硕士学位论文</a:t>
            </a:r>
            <a:r>
              <a:rPr lang="en-US" altLang="zh-CN" sz="2800" dirty="0" smtClean="0">
                <a:latin typeface="微软雅黑" pitchFamily="34" charset="-122"/>
                <a:ea typeface="微软雅黑" pitchFamily="34" charset="-122"/>
              </a:rPr>
              <a:t>146</a:t>
            </a:r>
            <a:r>
              <a:rPr lang="zh-CN" altLang="en-US" sz="2800" dirty="0" smtClean="0">
                <a:latin typeface="微软雅黑" pitchFamily="34" charset="-122"/>
                <a:ea typeface="微软雅黑" pitchFamily="34" charset="-122"/>
              </a:rPr>
              <a:t>万多篇（截止</a:t>
            </a:r>
            <a:r>
              <a:rPr lang="en-US" altLang="zh-CN" sz="2800" dirty="0" smtClean="0">
                <a:latin typeface="微软雅黑" pitchFamily="34" charset="-122"/>
                <a:ea typeface="微软雅黑" pitchFamily="34" charset="-122"/>
              </a:rPr>
              <a:t>2012</a:t>
            </a:r>
            <a:r>
              <a:rPr lang="zh-CN" altLang="en-US"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06</a:t>
            </a:r>
            <a:r>
              <a:rPr lang="zh-CN" altLang="en-US" sz="2800" dirty="0" smtClean="0">
                <a:latin typeface="微软雅黑" pitchFamily="34" charset="-122"/>
                <a:ea typeface="微软雅黑" pitchFamily="34" charset="-122"/>
              </a:rPr>
              <a:t>月） </a:t>
            </a:r>
            <a:endParaRPr lang="en-US" altLang="zh-CN" sz="2800" dirty="0" smtClean="0">
              <a:latin typeface="微软雅黑" pitchFamily="34" charset="-122"/>
              <a:ea typeface="微软雅黑" pitchFamily="34" charset="-122"/>
            </a:endParaRPr>
          </a:p>
          <a:p>
            <a:pPr lvl="1">
              <a:lnSpc>
                <a:spcPct val="120000"/>
              </a:lnSpc>
            </a:pPr>
            <a:r>
              <a:rPr lang="en-US" altLang="zh-CN" sz="2800" u="sng" dirty="0" smtClean="0">
                <a:latin typeface="微软雅黑" pitchFamily="34" charset="-122"/>
                <a:ea typeface="微软雅黑" pitchFamily="34" charset="-122"/>
                <a:hlinkClick r:id="rId4"/>
              </a:rPr>
              <a:t>PQDT/A </a:t>
            </a:r>
            <a:r>
              <a:rPr lang="zh-CN" altLang="en-US" sz="2800" u="sng" dirty="0" smtClean="0">
                <a:latin typeface="微软雅黑" pitchFamily="34" charset="-122"/>
                <a:ea typeface="微软雅黑" pitchFamily="34" charset="-122"/>
                <a:hlinkClick r:id="rId4"/>
              </a:rPr>
              <a:t>国外博硕士论文文摘数据库（人文社科版）</a:t>
            </a:r>
            <a:r>
              <a:rPr lang="zh-CN" altLang="en-US" sz="2800" dirty="0" smtClean="0">
                <a:latin typeface="微软雅黑" pitchFamily="34" charset="-122"/>
                <a:ea typeface="微软雅黑" pitchFamily="34" charset="-122"/>
              </a:rPr>
              <a:t>：收录了</a:t>
            </a:r>
            <a:r>
              <a:rPr lang="en-US" altLang="zh-CN" sz="2800" dirty="0" smtClean="0">
                <a:latin typeface="微软雅黑" pitchFamily="34" charset="-122"/>
                <a:ea typeface="微软雅黑" pitchFamily="34" charset="-122"/>
              </a:rPr>
              <a:t>1861</a:t>
            </a:r>
            <a:r>
              <a:rPr lang="zh-CN" altLang="en-US" sz="2800" dirty="0" smtClean="0">
                <a:latin typeface="微软雅黑" pitchFamily="34" charset="-122"/>
                <a:ea typeface="微软雅黑" pitchFamily="34" charset="-122"/>
              </a:rPr>
              <a:t>年至今超过</a:t>
            </a:r>
            <a:r>
              <a:rPr lang="en-US" altLang="zh-CN" sz="2800" dirty="0" smtClean="0">
                <a:latin typeface="微软雅黑" pitchFamily="34" charset="-122"/>
                <a:ea typeface="微软雅黑" pitchFamily="34" charset="-122"/>
              </a:rPr>
              <a:t>120</a:t>
            </a:r>
            <a:r>
              <a:rPr lang="zh-CN" altLang="en-US" sz="2800" dirty="0" smtClean="0">
                <a:latin typeface="微软雅黑" pitchFamily="34" charset="-122"/>
                <a:ea typeface="微软雅黑" pitchFamily="34" charset="-122"/>
              </a:rPr>
              <a:t>万篇论文题录信息</a:t>
            </a:r>
            <a:endParaRPr lang="zh-CN" altLang="en-US" sz="2800" dirty="0" smtClean="0">
              <a:latin typeface="微软雅黑" pitchFamily="34" charset="-122"/>
              <a:ea typeface="微软雅黑" pitchFamily="34" charset="-122"/>
              <a:hlinkClick r:id="rId5"/>
            </a:endParaRPr>
          </a:p>
          <a:p>
            <a:pPr>
              <a:buNone/>
            </a:pP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selection of key words</a:t>
            </a:r>
            <a:endParaRPr lang="zh-CN" altLang="en-US" dirty="0"/>
          </a:p>
        </p:txBody>
      </p:sp>
      <p:sp>
        <p:nvSpPr>
          <p:cNvPr id="3" name="内容占位符 2"/>
          <p:cNvSpPr>
            <a:spLocks noGrp="1"/>
          </p:cNvSpPr>
          <p:nvPr>
            <p:ph idx="1"/>
          </p:nvPr>
        </p:nvSpPr>
        <p:spPr/>
        <p:txBody>
          <a:bodyPr/>
          <a:lstStyle/>
          <a:p>
            <a:pPr>
              <a:lnSpc>
                <a:spcPct val="150000"/>
              </a:lnSpc>
            </a:pPr>
            <a:r>
              <a:rPr lang="zh-CN" altLang="en-US" sz="3600" dirty="0" smtClean="0">
                <a:latin typeface="微软雅黑" pitchFamily="34" charset="-122"/>
                <a:ea typeface="微软雅黑" pitchFamily="34" charset="-122"/>
              </a:rPr>
              <a:t>美国文化</a:t>
            </a:r>
          </a:p>
          <a:p>
            <a:pPr lvl="1">
              <a:lnSpc>
                <a:spcPct val="150000"/>
              </a:lnSpc>
            </a:pPr>
            <a:r>
              <a:rPr lang="zh-CN" altLang="en-US" sz="2800" dirty="0" smtClean="0">
                <a:latin typeface="微软雅黑" pitchFamily="34" charset="-122"/>
                <a:ea typeface="微软雅黑" pitchFamily="34" charset="-122"/>
              </a:rPr>
              <a:t>文化是一种</a:t>
            </a:r>
            <a:r>
              <a:rPr lang="zh-CN" altLang="en-US" sz="2800" dirty="0" smtClean="0">
                <a:latin typeface="微软雅黑" pitchFamily="34" charset="-122"/>
                <a:ea typeface="微软雅黑" pitchFamily="34" charset="-122"/>
              </a:rPr>
              <a:t>社会现象，也</a:t>
            </a:r>
            <a:r>
              <a:rPr lang="zh-CN" altLang="en-US" sz="2800" dirty="0" smtClean="0">
                <a:latin typeface="微软雅黑" pitchFamily="34" charset="-122"/>
                <a:ea typeface="微软雅黑" pitchFamily="34" charset="-122"/>
              </a:rPr>
              <a:t>是一种历史</a:t>
            </a:r>
            <a:r>
              <a:rPr lang="zh-CN" altLang="en-US" sz="2800" dirty="0" smtClean="0">
                <a:latin typeface="微软雅黑" pitchFamily="34" charset="-122"/>
                <a:ea typeface="微软雅黑" pitchFamily="34" charset="-122"/>
              </a:rPr>
              <a:t>现象，是</a:t>
            </a:r>
            <a:r>
              <a:rPr lang="zh-CN" altLang="en-US" sz="2800" dirty="0" smtClean="0">
                <a:latin typeface="微软雅黑" pitchFamily="34" charset="-122"/>
                <a:ea typeface="微软雅黑" pitchFamily="34" charset="-122"/>
              </a:rPr>
              <a:t>社会历史的积淀物。</a:t>
            </a:r>
            <a:endParaRPr lang="en-US" altLang="zh-CN" sz="2800" dirty="0" smtClean="0">
              <a:latin typeface="微软雅黑" pitchFamily="34" charset="-122"/>
              <a:ea typeface="微软雅黑" pitchFamily="34" charset="-122"/>
            </a:endParaRPr>
          </a:p>
          <a:p>
            <a:pPr lvl="1">
              <a:lnSpc>
                <a:spcPct val="150000"/>
              </a:lnSpc>
            </a:pPr>
            <a:r>
              <a:rPr lang="zh-CN" altLang="en-US" sz="2800" dirty="0" smtClean="0">
                <a:latin typeface="微软雅黑" pitchFamily="34" charset="-122"/>
                <a:ea typeface="微软雅黑" pitchFamily="34" charset="-122"/>
              </a:rPr>
              <a:t>文化包括信念、价值观念、习俗、知识等，价值观念是文化的核心。</a:t>
            </a:r>
          </a:p>
          <a:p>
            <a:pPr lvl="1">
              <a:lnSpc>
                <a:spcPct val="150000"/>
              </a:lnSpc>
            </a:pPr>
            <a:r>
              <a:rPr lang="zh-CN" altLang="en-US" sz="3200" dirty="0" smtClean="0">
                <a:solidFill>
                  <a:srgbClr val="C00000"/>
                </a:solidFill>
                <a:latin typeface="微软雅黑" pitchFamily="34" charset="-122"/>
                <a:ea typeface="微软雅黑" pitchFamily="34" charset="-122"/>
              </a:rPr>
              <a:t>“美国</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西方</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价值观”</a:t>
            </a:r>
          </a:p>
          <a:p>
            <a:pPr>
              <a:buNone/>
            </a:pPr>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selection of key words</a:t>
            </a:r>
            <a:endParaRPr lang="zh-CN" altLang="en-US" dirty="0"/>
          </a:p>
        </p:txBody>
      </p:sp>
      <p:sp>
        <p:nvSpPr>
          <p:cNvPr id="3" name="内容占位符 2"/>
          <p:cNvSpPr>
            <a:spLocks noGrp="1"/>
          </p:cNvSpPr>
          <p:nvPr>
            <p:ph idx="1"/>
          </p:nvPr>
        </p:nvSpPr>
        <p:spPr/>
        <p:txBody>
          <a:bodyPr/>
          <a:lstStyle/>
          <a:p>
            <a:pPr lvl="1">
              <a:lnSpc>
                <a:spcPct val="150000"/>
              </a:lnSpc>
            </a:pPr>
            <a:r>
              <a:rPr lang="zh-CN" altLang="en-US" sz="2800" dirty="0" smtClean="0">
                <a:latin typeface="微软雅黑" pitchFamily="34" charset="-122"/>
                <a:ea typeface="微软雅黑" pitchFamily="34" charset="-122"/>
              </a:rPr>
              <a:t>电影是流动在胶片上的社会文化。经典影片中对人物性格的刻画往往体现了一个国家和一个民族的文化价值观，比如个人主义、英雄主义、宗教情结和对自由的追求等，都在电影中表现得淋漓尽致。</a:t>
            </a:r>
          </a:p>
          <a:p>
            <a:pPr lvl="2"/>
            <a:r>
              <a:rPr lang="zh-CN" altLang="en-US" sz="3200" dirty="0" smtClean="0">
                <a:solidFill>
                  <a:srgbClr val="C00000"/>
                </a:solidFill>
                <a:latin typeface="微软雅黑" pitchFamily="34" charset="-122"/>
                <a:ea typeface="微软雅黑" pitchFamily="34" charset="-122"/>
              </a:rPr>
              <a:t>“电影</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美国</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文化”</a:t>
            </a:r>
            <a:endParaRPr lang="en-US" altLang="zh-CN" sz="3200" dirty="0" smtClean="0">
              <a:solidFill>
                <a:srgbClr val="C00000"/>
              </a:solidFill>
              <a:latin typeface="微软雅黑" pitchFamily="34" charset="-122"/>
              <a:ea typeface="微软雅黑" pitchFamily="34" charset="-122"/>
            </a:endParaRPr>
          </a:p>
          <a:p>
            <a:pPr lvl="2"/>
            <a:r>
              <a:rPr lang="zh-CN" altLang="en-US" sz="3200" dirty="0" smtClean="0">
                <a:solidFill>
                  <a:srgbClr val="C00000"/>
                </a:solidFill>
                <a:latin typeface="微软雅黑" pitchFamily="34" charset="-122"/>
                <a:ea typeface="微软雅黑" pitchFamily="34" charset="-122"/>
              </a:rPr>
              <a:t>“文化</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个人主义”</a:t>
            </a:r>
            <a:endParaRPr lang="en-US" altLang="zh-CN" sz="3200" dirty="0" smtClean="0">
              <a:solidFill>
                <a:srgbClr val="C00000"/>
              </a:solidFill>
              <a:latin typeface="微软雅黑" pitchFamily="34" charset="-122"/>
              <a:ea typeface="微软雅黑" pitchFamily="34" charset="-122"/>
            </a:endParaRPr>
          </a:p>
          <a:p>
            <a:pPr lvl="2"/>
            <a:r>
              <a:rPr lang="zh-CN" altLang="en-US" sz="3200" dirty="0" smtClean="0">
                <a:solidFill>
                  <a:srgbClr val="C00000"/>
                </a:solidFill>
                <a:latin typeface="微软雅黑" pitchFamily="34" charset="-122"/>
                <a:ea typeface="微软雅黑" pitchFamily="34" charset="-122"/>
              </a:rPr>
              <a:t>“文化</a:t>
            </a:r>
            <a:r>
              <a:rPr lang="en-US" altLang="zh-CN" sz="3200" dirty="0" smtClean="0">
                <a:solidFill>
                  <a:srgbClr val="C00000"/>
                </a:solidFill>
                <a:latin typeface="微软雅黑" pitchFamily="34" charset="-122"/>
                <a:ea typeface="微软雅黑" pitchFamily="34" charset="-122"/>
              </a:rPr>
              <a:t>+</a:t>
            </a:r>
            <a:r>
              <a:rPr lang="zh-CN" altLang="en-US" sz="3200" dirty="0" smtClean="0">
                <a:solidFill>
                  <a:srgbClr val="C00000"/>
                </a:solidFill>
                <a:latin typeface="微软雅黑" pitchFamily="34" charset="-122"/>
                <a:ea typeface="微软雅黑" pitchFamily="34" charset="-122"/>
              </a:rPr>
              <a:t>美国梦”</a:t>
            </a:r>
          </a:p>
          <a:p>
            <a:pPr>
              <a:buNone/>
            </a:pPr>
            <a:endParaRPr lang="zh-CN" alt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selection of key words</a:t>
            </a:r>
            <a:endParaRPr lang="zh-CN" altLang="en-US" dirty="0"/>
          </a:p>
        </p:txBody>
      </p:sp>
      <p:sp>
        <p:nvSpPr>
          <p:cNvPr id="3" name="内容占位符 2"/>
          <p:cNvSpPr>
            <a:spLocks noGrp="1"/>
          </p:cNvSpPr>
          <p:nvPr>
            <p:ph idx="1"/>
          </p:nvPr>
        </p:nvSpPr>
        <p:spPr/>
        <p:txBody>
          <a:bodyPr/>
          <a:lstStyle/>
          <a:p>
            <a:r>
              <a:rPr lang="zh-CN" altLang="en-US" sz="3200" b="0" dirty="0" smtClean="0">
                <a:effectLst>
                  <a:outerShdw blurRad="38100" dist="38100" dir="2700000" algn="tl">
                    <a:srgbClr val="000000">
                      <a:alpha val="43137"/>
                    </a:srgbClr>
                  </a:outerShdw>
                </a:effectLst>
                <a:latin typeface="微软雅黑" pitchFamily="34" charset="-122"/>
                <a:ea typeface="微软雅黑" pitchFamily="34" charset="-122"/>
              </a:rPr>
              <a:t>针对检索主题选取同义检索词</a:t>
            </a:r>
            <a:endParaRPr lang="en-US" altLang="zh-CN" sz="3200" b="0" dirty="0" smtClean="0">
              <a:effectLst>
                <a:outerShdw blurRad="38100" dist="38100" dir="2700000" algn="tl">
                  <a:srgbClr val="000000">
                    <a:alpha val="43137"/>
                  </a:srgbClr>
                </a:outerShdw>
              </a:effectLst>
              <a:latin typeface="微软雅黑" pitchFamily="34" charset="-122"/>
              <a:ea typeface="微软雅黑" pitchFamily="34" charset="-122"/>
            </a:endParaRPr>
          </a:p>
          <a:p>
            <a:pPr lvl="1">
              <a:lnSpc>
                <a:spcPct val="150000"/>
              </a:lnSpc>
            </a:pPr>
            <a:r>
              <a:rPr lang="zh-CN" altLang="en-US" sz="2800" dirty="0" smtClean="0">
                <a:latin typeface="微软雅黑" pitchFamily="34" charset="-122"/>
                <a:ea typeface="微软雅黑" pitchFamily="34" charset="-122"/>
              </a:rPr>
              <a:t>同一个概念可以用不同的词来表达，如“环境”，可以表示为“</a:t>
            </a:r>
            <a:r>
              <a:rPr lang="en-US" altLang="zh-CN" sz="2800" dirty="0" smtClean="0">
                <a:latin typeface="微软雅黑" pitchFamily="34" charset="-122"/>
                <a:ea typeface="微软雅黑" pitchFamily="34" charset="-122"/>
              </a:rPr>
              <a:t>environment </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surroundings</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circumstance</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setting</a:t>
            </a:r>
            <a:r>
              <a:rPr lang="zh-CN" altLang="en-US" sz="2800" dirty="0" smtClean="0">
                <a:latin typeface="微软雅黑" pitchFamily="34" charset="-122"/>
                <a:ea typeface="微软雅黑" pitchFamily="34" charset="-122"/>
              </a:rPr>
              <a:t>”等。</a:t>
            </a:r>
            <a:endParaRPr lang="en-US" altLang="zh-CN" sz="2800" dirty="0" smtClean="0">
              <a:latin typeface="微软雅黑" pitchFamily="34" charset="-122"/>
              <a:ea typeface="微软雅黑" pitchFamily="34" charset="-122"/>
            </a:endParaRPr>
          </a:p>
          <a:p>
            <a:pPr lvl="1">
              <a:lnSpc>
                <a:spcPct val="150000"/>
              </a:lnSpc>
            </a:pPr>
            <a:r>
              <a:rPr lang="zh-CN" altLang="en-US" sz="2800" dirty="0" smtClean="0">
                <a:latin typeface="微软雅黑" pitchFamily="34" charset="-122"/>
                <a:ea typeface="微软雅黑" pitchFamily="34" charset="-122"/>
              </a:rPr>
              <a:t>同一概念在英美语中用不同的词表达，如“人行道”，英语用“</a:t>
            </a:r>
            <a:r>
              <a:rPr lang="en-US" altLang="zh-CN" sz="2800" dirty="0" smtClean="0">
                <a:latin typeface="微软雅黑" pitchFamily="34" charset="-122"/>
                <a:ea typeface="微软雅黑" pitchFamily="34" charset="-122"/>
              </a:rPr>
              <a:t>pavement</a:t>
            </a:r>
            <a:r>
              <a:rPr lang="zh-CN" altLang="en-US" sz="2800" dirty="0" smtClean="0">
                <a:latin typeface="微软雅黑" pitchFamily="34" charset="-122"/>
                <a:ea typeface="微软雅黑" pitchFamily="34" charset="-122"/>
              </a:rPr>
              <a:t>”，美语用“</a:t>
            </a:r>
            <a:r>
              <a:rPr lang="en-US" altLang="zh-CN" sz="2800" dirty="0" smtClean="0">
                <a:latin typeface="微软雅黑" pitchFamily="34" charset="-122"/>
                <a:ea typeface="微软雅黑" pitchFamily="34" charset="-122"/>
              </a:rPr>
              <a:t>sidewalk</a:t>
            </a:r>
            <a:r>
              <a:rPr lang="zh-CN" altLang="en-US" sz="2800" dirty="0" smtClean="0">
                <a:latin typeface="微软雅黑" pitchFamily="34" charset="-122"/>
                <a:ea typeface="微软雅黑" pitchFamily="34" charset="-122"/>
              </a:rPr>
              <a:t>”等。</a:t>
            </a:r>
            <a:endParaRPr lang="en-US" altLang="zh-CN" sz="2800" dirty="0" smtClean="0">
              <a:latin typeface="微软雅黑" pitchFamily="34" charset="-122"/>
              <a:ea typeface="微软雅黑" pitchFamily="34" charset="-122"/>
            </a:endParaRPr>
          </a:p>
          <a:p>
            <a:pPr>
              <a:buNone/>
            </a:pPr>
            <a:endParaRPr lang="zh-CN"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The selection of key words</a:t>
            </a:r>
            <a:endParaRPr lang="zh-CN" altLang="en-US" dirty="0"/>
          </a:p>
        </p:txBody>
      </p:sp>
      <p:sp>
        <p:nvSpPr>
          <p:cNvPr id="3" name="内容占位符 2"/>
          <p:cNvSpPr>
            <a:spLocks noGrp="1"/>
          </p:cNvSpPr>
          <p:nvPr>
            <p:ph idx="1"/>
          </p:nvPr>
        </p:nvSpPr>
        <p:spPr/>
        <p:txBody>
          <a:bodyPr/>
          <a:lstStyle/>
          <a:p>
            <a:pPr marL="342900" lvl="1" indent="-342900">
              <a:buSzTx/>
              <a:buNone/>
              <a:defRPr/>
            </a:pPr>
            <a:r>
              <a:rPr lang="zh-CN" altLang="en-US" dirty="0" smtClean="0"/>
              <a:t> </a:t>
            </a:r>
            <a:endParaRPr lang="en-US" altLang="zh-CN" dirty="0" smtClean="0"/>
          </a:p>
          <a:p>
            <a:pPr>
              <a:defRPr/>
            </a:pPr>
            <a:r>
              <a:rPr lang="zh-CN" altLang="en-US" sz="3200" b="0" dirty="0" smtClean="0">
                <a:latin typeface="微软雅黑" pitchFamily="34" charset="-122"/>
                <a:ea typeface="微软雅黑" pitchFamily="34" charset="-122"/>
              </a:rPr>
              <a:t>针对检索主题选取相关检索词</a:t>
            </a:r>
            <a:endParaRPr lang="en-US" altLang="zh-CN" sz="3200" b="0" dirty="0" smtClean="0">
              <a:latin typeface="微软雅黑" pitchFamily="34" charset="-122"/>
              <a:ea typeface="微软雅黑" pitchFamily="34" charset="-122"/>
            </a:endParaRPr>
          </a:p>
          <a:p>
            <a:pPr lvl="1">
              <a:lnSpc>
                <a:spcPct val="150000"/>
              </a:lnSpc>
              <a:defRPr/>
            </a:pPr>
            <a:r>
              <a:rPr lang="zh-CN" altLang="en-US" sz="2800" dirty="0" smtClean="0">
                <a:latin typeface="微软雅黑" pitchFamily="34" charset="-122"/>
                <a:ea typeface="微软雅黑" pitchFamily="34" charset="-122"/>
              </a:rPr>
              <a:t>检索“</a:t>
            </a:r>
            <a:r>
              <a:rPr lang="en-US" altLang="zh-CN" sz="2800" dirty="0" smtClean="0">
                <a:latin typeface="微软雅黑" pitchFamily="34" charset="-122"/>
                <a:ea typeface="微软雅黑" pitchFamily="34" charset="-122"/>
              </a:rPr>
              <a:t>war</a:t>
            </a:r>
            <a:r>
              <a:rPr lang="zh-CN" altLang="en-US" sz="2800" dirty="0" smtClean="0">
                <a:latin typeface="微软雅黑" pitchFamily="34" charset="-122"/>
                <a:ea typeface="微软雅黑" pitchFamily="34" charset="-122"/>
              </a:rPr>
              <a:t>”的主题时，应将“</a:t>
            </a:r>
            <a:r>
              <a:rPr lang="en-US" altLang="zh-CN" sz="2800" dirty="0" smtClean="0">
                <a:latin typeface="微软雅黑" pitchFamily="34" charset="-122"/>
                <a:ea typeface="微软雅黑" pitchFamily="34" charset="-122"/>
              </a:rPr>
              <a:t>army</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weapon</a:t>
            </a:r>
            <a:r>
              <a:rPr lang="zh-CN" altLang="en-US" sz="2800" dirty="0" smtClean="0">
                <a:latin typeface="微软雅黑" pitchFamily="34" charset="-122"/>
                <a:ea typeface="微软雅黑" pitchFamily="34" charset="-122"/>
              </a:rPr>
              <a:t>”等词做为检索词。</a:t>
            </a:r>
            <a:endParaRPr lang="en-US" altLang="zh-CN" sz="2800" dirty="0" smtClean="0">
              <a:latin typeface="微软雅黑" pitchFamily="34" charset="-122"/>
              <a:ea typeface="微软雅黑" pitchFamily="34" charset="-122"/>
            </a:endParaRPr>
          </a:p>
          <a:p>
            <a:pPr>
              <a:lnSpc>
                <a:spcPct val="150000"/>
              </a:lnSpc>
              <a:defRPr/>
            </a:pPr>
            <a:r>
              <a:rPr lang="zh-CN" altLang="en-US" b="0" dirty="0" smtClean="0">
                <a:latin typeface="微软雅黑" pitchFamily="34" charset="-122"/>
                <a:ea typeface="微软雅黑" pitchFamily="34" charset="-122"/>
              </a:rPr>
              <a:t>一些国家的国名地名有不同的表示方法，如“英国”，可以表示为“</a:t>
            </a:r>
            <a:r>
              <a:rPr lang="en-US" altLang="zh-CN" b="0" dirty="0" smtClean="0">
                <a:latin typeface="微软雅黑" pitchFamily="34" charset="-122"/>
                <a:ea typeface="微软雅黑" pitchFamily="34" charset="-122"/>
              </a:rPr>
              <a:t>English</a:t>
            </a:r>
            <a:r>
              <a:rPr lang="zh-CN" altLang="en-US" b="0" dirty="0" smtClean="0">
                <a:latin typeface="微软雅黑" pitchFamily="34" charset="-122"/>
                <a:ea typeface="微软雅黑" pitchFamily="34" charset="-122"/>
              </a:rPr>
              <a:t>”、“</a:t>
            </a:r>
            <a:r>
              <a:rPr lang="en-US" altLang="zh-CN" b="0" dirty="0" smtClean="0">
                <a:latin typeface="微软雅黑" pitchFamily="34" charset="-122"/>
                <a:ea typeface="微软雅黑" pitchFamily="34" charset="-122"/>
              </a:rPr>
              <a:t>Britain</a:t>
            </a:r>
            <a:r>
              <a:rPr lang="zh-CN" altLang="en-US" b="0" dirty="0" smtClean="0">
                <a:latin typeface="微软雅黑" pitchFamily="34" charset="-122"/>
                <a:ea typeface="微软雅黑" pitchFamily="34" charset="-122"/>
              </a:rPr>
              <a:t>”、“</a:t>
            </a:r>
            <a:r>
              <a:rPr lang="en-US" altLang="zh-CN" b="0" dirty="0" smtClean="0">
                <a:latin typeface="微软雅黑" pitchFamily="34" charset="-122"/>
                <a:ea typeface="微软雅黑" pitchFamily="34" charset="-122"/>
              </a:rPr>
              <a:t>United Kingdom</a:t>
            </a:r>
            <a:r>
              <a:rPr lang="zh-CN" altLang="en-US" b="0" dirty="0" smtClean="0">
                <a:latin typeface="微软雅黑" pitchFamily="34" charset="-122"/>
                <a:ea typeface="微软雅黑" pitchFamily="34" charset="-122"/>
              </a:rPr>
              <a:t>”等。</a:t>
            </a:r>
          </a:p>
          <a:p>
            <a:pPr>
              <a:buNone/>
            </a:pPr>
            <a:endParaRPr lang="zh-CN"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t>Tips on retrieval</a:t>
            </a:r>
            <a:endParaRPr lang="zh-CN" altLang="en-US" dirty="0"/>
          </a:p>
        </p:txBody>
      </p:sp>
      <p:sp>
        <p:nvSpPr>
          <p:cNvPr id="3" name="内容占位符 2"/>
          <p:cNvSpPr>
            <a:spLocks noGrp="1"/>
          </p:cNvSpPr>
          <p:nvPr>
            <p:ph idx="1"/>
          </p:nvPr>
        </p:nvSpPr>
        <p:spPr>
          <a:xfrm>
            <a:off x="457200" y="1371600"/>
            <a:ext cx="8363272" cy="5029200"/>
          </a:xfrm>
        </p:spPr>
        <p:txBody>
          <a:bodyPr/>
          <a:lstStyle/>
          <a:p>
            <a:pPr>
              <a:lnSpc>
                <a:spcPct val="150000"/>
              </a:lnSpc>
            </a:pPr>
            <a:r>
              <a:rPr lang="zh-CN" altLang="en-US" b="0" dirty="0" smtClean="0">
                <a:latin typeface="微软雅黑" pitchFamily="34" charset="-122"/>
                <a:ea typeface="微软雅黑" pitchFamily="34" charset="-122"/>
              </a:rPr>
              <a:t>通常情况下，外文检索词的短语、词组加引号，如“</a:t>
            </a:r>
            <a:r>
              <a:rPr lang="en-US" altLang="zh-CN" b="0" dirty="0" smtClean="0">
                <a:latin typeface="微软雅黑" pitchFamily="34" charset="-122"/>
                <a:ea typeface="微软雅黑" pitchFamily="34" charset="-122"/>
              </a:rPr>
              <a:t>American literature</a:t>
            </a:r>
            <a:r>
              <a:rPr lang="zh-CN" altLang="en-US" b="0" dirty="0" smtClean="0">
                <a:latin typeface="微软雅黑" pitchFamily="34" charset="-122"/>
                <a:ea typeface="微软雅黑" pitchFamily="34" charset="-122"/>
              </a:rPr>
              <a:t>”，否则系统默认为</a:t>
            </a:r>
            <a:r>
              <a:rPr lang="en-US" altLang="zh-CN" b="0" dirty="0" smtClean="0">
                <a:latin typeface="微软雅黑" pitchFamily="34" charset="-122"/>
                <a:ea typeface="微软雅黑" pitchFamily="34" charset="-122"/>
              </a:rPr>
              <a:t>American AND literature</a:t>
            </a:r>
            <a:r>
              <a:rPr lang="zh-CN" altLang="en-US" b="0" dirty="0" smtClean="0">
                <a:latin typeface="微软雅黑" pitchFamily="34" charset="-122"/>
                <a:ea typeface="微软雅黑" pitchFamily="34" charset="-122"/>
              </a:rPr>
              <a:t>。</a:t>
            </a:r>
            <a:endParaRPr lang="en-US" altLang="zh-CN" b="0" dirty="0" smtClean="0">
              <a:latin typeface="微软雅黑" pitchFamily="34" charset="-122"/>
              <a:ea typeface="微软雅黑" pitchFamily="34" charset="-122"/>
            </a:endParaRPr>
          </a:p>
          <a:p>
            <a:pPr>
              <a:lnSpc>
                <a:spcPct val="150000"/>
              </a:lnSpc>
            </a:pPr>
            <a:r>
              <a:rPr lang="zh-CN" altLang="en-US" b="0" dirty="0" smtClean="0">
                <a:latin typeface="微软雅黑" pitchFamily="34" charset="-122"/>
                <a:ea typeface="微软雅黑" pitchFamily="34" charset="-122"/>
              </a:rPr>
              <a:t>使用通配符（截词符）</a:t>
            </a:r>
            <a:r>
              <a:rPr lang="zh-CN" altLang="en-US"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代替一个或多个字母</a:t>
            </a:r>
            <a:r>
              <a:rPr lang="zh-CN" altLang="en-US" b="0" dirty="0" smtClean="0">
                <a:latin typeface="微软雅黑" pitchFamily="34" charset="-122"/>
                <a:ea typeface="微软雅黑" pitchFamily="34" charset="-122"/>
              </a:rPr>
              <a:t>如</a:t>
            </a:r>
            <a:r>
              <a:rPr lang="en-US" altLang="zh-CN" b="0" dirty="0" smtClean="0">
                <a:latin typeface="微软雅黑" pitchFamily="34" charset="-122"/>
                <a:ea typeface="微软雅黑" pitchFamily="34" charset="-122"/>
              </a:rPr>
              <a:t>econom</a:t>
            </a:r>
            <a:r>
              <a:rPr lang="zh-CN" altLang="en-US"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，可检索出 </a:t>
            </a:r>
            <a:r>
              <a:rPr lang="en-US" altLang="zh-CN" b="0" dirty="0" smtClean="0">
                <a:latin typeface="微软雅黑" pitchFamily="34" charset="-122"/>
                <a:ea typeface="微软雅黑" pitchFamily="34" charset="-122"/>
              </a:rPr>
              <a:t>economy, economic, economics,  economical</a:t>
            </a:r>
            <a:r>
              <a:rPr lang="zh-CN" altLang="en-US" b="0" dirty="0" smtClean="0">
                <a:latin typeface="微软雅黑" pitchFamily="34" charset="-122"/>
                <a:ea typeface="微软雅黑" pitchFamily="34" charset="-122"/>
              </a:rPr>
              <a:t>等 。</a:t>
            </a:r>
            <a:endParaRPr lang="en-US" altLang="zh-CN" b="0" dirty="0" smtClean="0">
              <a:latin typeface="微软雅黑" pitchFamily="34" charset="-122"/>
              <a:ea typeface="微软雅黑" pitchFamily="34" charset="-122"/>
            </a:endParaRPr>
          </a:p>
          <a:p>
            <a:pPr>
              <a:buNone/>
            </a:pPr>
            <a:endParaRPr lang="zh-CN"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p:txBody>
          <a:bodyPr/>
          <a:lstStyle/>
          <a:p>
            <a:pPr>
              <a:lnSpc>
                <a:spcPct val="150000"/>
              </a:lnSpc>
            </a:pPr>
            <a:r>
              <a:rPr lang="zh-CN" altLang="en-US" b="0" dirty="0" smtClean="0">
                <a:latin typeface="微软雅黑" pitchFamily="34" charset="-122"/>
                <a:ea typeface="微软雅黑" pitchFamily="34" charset="-122"/>
              </a:rPr>
              <a:t>查找简</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奥斯汀</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傲慢与偏见</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中</a:t>
            </a:r>
            <a:r>
              <a:rPr lang="zh-CN" altLang="en-US" b="0" dirty="0" smtClean="0">
                <a:latin typeface="微软雅黑" pitchFamily="34" charset="-122"/>
                <a:ea typeface="微软雅黑" pitchFamily="34" charset="-122"/>
              </a:rPr>
              <a:t>与女性人物分析相关的资料</a:t>
            </a:r>
            <a:endParaRPr lang="en-US" altLang="zh-CN" b="0" dirty="0" smtClean="0">
              <a:latin typeface="微软雅黑" pitchFamily="34" charset="-122"/>
              <a:ea typeface="微软雅黑" pitchFamily="34" charset="-122"/>
            </a:endParaRPr>
          </a:p>
          <a:p>
            <a:pPr>
              <a:lnSpc>
                <a:spcPct val="150000"/>
              </a:lnSpc>
            </a:pPr>
            <a:r>
              <a:rPr lang="zh-CN" altLang="en-US" b="0" dirty="0" smtClean="0">
                <a:latin typeface="微软雅黑" pitchFamily="34" charset="-122"/>
                <a:ea typeface="微软雅黑" pitchFamily="34" charset="-122"/>
              </a:rPr>
              <a:t>中美家庭教育</a:t>
            </a:r>
            <a:r>
              <a:rPr lang="zh-CN" altLang="en-US" b="0" dirty="0" smtClean="0">
                <a:latin typeface="微软雅黑" pitchFamily="34" charset="-122"/>
                <a:ea typeface="微软雅黑" pitchFamily="34" charset="-122"/>
              </a:rPr>
              <a:t>比较</a:t>
            </a:r>
            <a:endParaRPr lang="zh-CN"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p:txBody>
          <a:bodyPr/>
          <a:lstStyle/>
          <a:p>
            <a:pPr>
              <a:lnSpc>
                <a:spcPct val="150000"/>
              </a:lnSpc>
            </a:pPr>
            <a:r>
              <a:rPr lang="zh-CN" altLang="en-US" b="0" dirty="0" smtClean="0">
                <a:latin typeface="微软雅黑" pitchFamily="34" charset="-122"/>
                <a:ea typeface="微软雅黑" pitchFamily="34" charset="-122"/>
              </a:rPr>
              <a:t>简</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奥斯汀</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傲慢与偏见</a:t>
            </a:r>
            <a:r>
              <a:rPr lang="en-US" altLang="zh-CN" b="0" dirty="0" smtClean="0">
                <a:latin typeface="微软雅黑" pitchFamily="34" charset="-122"/>
                <a:ea typeface="微软雅黑" pitchFamily="34" charset="-122"/>
              </a:rPr>
              <a:t>》</a:t>
            </a:r>
            <a:r>
              <a:rPr lang="zh-CN" altLang="en-US" b="0" dirty="0" smtClean="0">
                <a:latin typeface="微软雅黑" pitchFamily="34" charset="-122"/>
                <a:ea typeface="微软雅黑" pitchFamily="34" charset="-122"/>
              </a:rPr>
              <a:t>的女性</a:t>
            </a:r>
            <a:r>
              <a:rPr lang="zh-CN" altLang="en-US" b="0" dirty="0" smtClean="0">
                <a:latin typeface="微软雅黑" pitchFamily="34" charset="-122"/>
                <a:ea typeface="微软雅黑" pitchFamily="34" charset="-122"/>
              </a:rPr>
              <a:t>人物分析</a:t>
            </a:r>
            <a:endParaRPr lang="en-US" altLang="zh-CN" dirty="0" smtClean="0">
              <a:latin typeface="微软雅黑" pitchFamily="34" charset="-122"/>
              <a:ea typeface="微软雅黑" pitchFamily="34" charset="-122"/>
            </a:endParaRPr>
          </a:p>
          <a:p>
            <a:pPr lvl="1">
              <a:lnSpc>
                <a:spcPct val="150000"/>
              </a:lnSpc>
            </a:pPr>
            <a:r>
              <a:rPr lang="zh-CN" altLang="en-US" sz="2000" dirty="0" smtClean="0">
                <a:latin typeface="微软雅黑" pitchFamily="34" charset="-122"/>
                <a:ea typeface="微软雅黑" pitchFamily="34" charset="-122"/>
              </a:rPr>
              <a:t>直接</a:t>
            </a:r>
            <a:r>
              <a:rPr lang="zh-CN" altLang="en-US" sz="2000" dirty="0" smtClean="0">
                <a:latin typeface="微软雅黑" pitchFamily="34" charset="-122"/>
                <a:ea typeface="微软雅黑" pitchFamily="34" charset="-122"/>
              </a:rPr>
              <a:t>把</a:t>
            </a:r>
            <a:r>
              <a:rPr lang="zh-CN" altLang="en-US" sz="2000" dirty="0" smtClean="0">
                <a:latin typeface="微软雅黑" pitchFamily="34" charset="-122"/>
                <a:ea typeface="微软雅黑" pitchFamily="34" charset="-122"/>
              </a:rPr>
              <a:t>“傲慢与偏见”</a:t>
            </a:r>
            <a:r>
              <a:rPr lang="zh-CN" altLang="en-US" sz="2000" dirty="0" smtClean="0">
                <a:latin typeface="微软雅黑" pitchFamily="34" charset="-122"/>
                <a:ea typeface="微软雅黑" pitchFamily="34" charset="-122"/>
              </a:rPr>
              <a:t> （</a:t>
            </a:r>
            <a:r>
              <a:rPr lang="en-US" altLang="zh-CN" sz="2000" dirty="0" smtClean="0">
                <a:latin typeface="微软雅黑" pitchFamily="34" charset="-122"/>
                <a:ea typeface="微软雅黑" pitchFamily="34" charset="-122"/>
              </a:rPr>
              <a:t>Pride and Prejudice</a:t>
            </a:r>
            <a:r>
              <a:rPr lang="zh-CN" altLang="en-US" sz="2000" dirty="0" smtClean="0">
                <a:latin typeface="微软雅黑" pitchFamily="34" charset="-122"/>
                <a:ea typeface="微软雅黑" pitchFamily="34" charset="-122"/>
              </a:rPr>
              <a:t>）</a:t>
            </a:r>
            <a:r>
              <a:rPr lang="zh-CN" altLang="en-US" sz="2000" dirty="0" smtClean="0">
                <a:latin typeface="微软雅黑" pitchFamily="34" charset="-122"/>
                <a:ea typeface="微软雅黑" pitchFamily="34" charset="-122"/>
              </a:rPr>
              <a:t>作为</a:t>
            </a:r>
            <a:r>
              <a:rPr lang="zh-CN" altLang="en-US" sz="2000" dirty="0" smtClean="0">
                <a:latin typeface="微软雅黑" pitchFamily="34" charset="-122"/>
                <a:ea typeface="微软雅黑" pitchFamily="34" charset="-122"/>
              </a:rPr>
              <a:t>检索词进行试检索。 </a:t>
            </a:r>
          </a:p>
          <a:p>
            <a:pPr lvl="1">
              <a:lnSpc>
                <a:spcPct val="150000"/>
              </a:lnSpc>
              <a:spcBef>
                <a:spcPct val="30000"/>
              </a:spcBef>
            </a:pPr>
            <a:r>
              <a:rPr lang="zh-CN" altLang="en-US" sz="2000" dirty="0" smtClean="0">
                <a:latin typeface="微软雅黑" pitchFamily="34" charset="-122"/>
                <a:ea typeface="微软雅黑" pitchFamily="34" charset="-122"/>
              </a:rPr>
              <a:t>根据</a:t>
            </a:r>
            <a:r>
              <a:rPr lang="zh-CN" altLang="en-US" sz="2000" dirty="0" smtClean="0">
                <a:latin typeface="微软雅黑" pitchFamily="34" charset="-122"/>
                <a:ea typeface="微软雅黑" pitchFamily="34" charset="-122"/>
              </a:rPr>
              <a:t>对试检索结果的观察，反映女性思想的词有： “女性视角”</a:t>
            </a:r>
            <a:r>
              <a:rPr lang="zh-CN" altLang="en-US" sz="2000" dirty="0" smtClean="0">
                <a:latin typeface="微软雅黑" pitchFamily="34" charset="-122"/>
                <a:ea typeface="微软雅黑" pitchFamily="34" charset="-122"/>
              </a:rPr>
              <a:t>、“女性意识”</a:t>
            </a:r>
            <a:r>
              <a:rPr lang="zh-CN" altLang="en-US" sz="2000" dirty="0" smtClean="0">
                <a:latin typeface="微软雅黑" pitchFamily="34" charset="-122"/>
                <a:ea typeface="微软雅黑" pitchFamily="34" charset="-122"/>
              </a:rPr>
              <a:t>；反映女性语言和行为的词有：“人物对白”</a:t>
            </a:r>
            <a:r>
              <a:rPr lang="zh-CN" altLang="en-US" sz="2000" dirty="0" smtClean="0">
                <a:latin typeface="微软雅黑" pitchFamily="34" charset="-122"/>
                <a:ea typeface="微软雅黑" pitchFamily="34" charset="-122"/>
              </a:rPr>
              <a:t>、 “人物性格”</a:t>
            </a:r>
            <a:r>
              <a:rPr lang="zh-CN" altLang="en-US" sz="2000" dirty="0" smtClean="0">
                <a:latin typeface="微软雅黑" pitchFamily="34" charset="-122"/>
                <a:ea typeface="微软雅黑" pitchFamily="34" charset="-122"/>
              </a:rPr>
              <a:t>等。</a:t>
            </a:r>
          </a:p>
          <a:p>
            <a:pPr lvl="1">
              <a:lnSpc>
                <a:spcPct val="150000"/>
              </a:lnSpc>
              <a:spcBef>
                <a:spcPct val="30000"/>
              </a:spcBef>
            </a:pPr>
            <a:r>
              <a:rPr lang="zh-CN" altLang="en-US" sz="2000" dirty="0" smtClean="0">
                <a:latin typeface="微软雅黑" pitchFamily="34" charset="-122"/>
                <a:ea typeface="微软雅黑" pitchFamily="34" charset="-122"/>
              </a:rPr>
              <a:t>通过以上分析，能概括女性思想、语言、行为的检索词可提炼为“女性”、“人物”。</a:t>
            </a:r>
          </a:p>
          <a:p>
            <a:pPr lvl="1">
              <a:lnSpc>
                <a:spcPct val="150000"/>
              </a:lnSpc>
              <a:spcBef>
                <a:spcPct val="30000"/>
              </a:spcBef>
            </a:pPr>
            <a:r>
              <a:rPr lang="zh-CN" altLang="en-US" sz="2000" dirty="0" smtClean="0">
                <a:latin typeface="微软雅黑" pitchFamily="34" charset="-122"/>
                <a:ea typeface="微软雅黑" pitchFamily="34" charset="-122"/>
              </a:rPr>
              <a:t>以“女权”、“女主人”、“达西”、“伊丽莎白”进行二次检索，防止漏检。</a:t>
            </a:r>
          </a:p>
          <a:p>
            <a:endParaRPr lang="zh-CN" alt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a:xfrm>
            <a:off x="457200" y="1371600"/>
            <a:ext cx="8153400" cy="5153744"/>
          </a:xfrm>
        </p:spPr>
        <p:txBody>
          <a:bodyPr/>
          <a:lstStyle/>
          <a:p>
            <a:pPr>
              <a:lnSpc>
                <a:spcPts val="4500"/>
              </a:lnSpc>
            </a:pPr>
            <a:r>
              <a:rPr lang="zh-CN" altLang="en-US" b="0" dirty="0" smtClean="0">
                <a:latin typeface="微软雅黑" pitchFamily="34" charset="-122"/>
                <a:ea typeface="微软雅黑" pitchFamily="34" charset="-122"/>
              </a:rPr>
              <a:t>外文资料：</a:t>
            </a:r>
            <a:r>
              <a:rPr lang="en-US" altLang="zh-CN" b="0" dirty="0" smtClean="0">
                <a:latin typeface="微软雅黑" pitchFamily="34" charset="-122"/>
                <a:ea typeface="微软雅黑" pitchFamily="34" charset="-122"/>
              </a:rPr>
              <a:t>EBSCO</a:t>
            </a:r>
            <a:r>
              <a:rPr lang="zh-CN" altLang="en-US" b="0" dirty="0" smtClean="0">
                <a:latin typeface="微软雅黑" pitchFamily="34" charset="-122"/>
                <a:ea typeface="微软雅黑" pitchFamily="34" charset="-122"/>
              </a:rPr>
              <a:t>、</a:t>
            </a:r>
            <a:r>
              <a:rPr lang="en-US" altLang="zh-CN" b="0" dirty="0" smtClean="0">
                <a:latin typeface="微软雅黑" pitchFamily="34" charset="-122"/>
                <a:ea typeface="微软雅黑" pitchFamily="34" charset="-122"/>
              </a:rPr>
              <a:t>JSTOR</a:t>
            </a:r>
            <a:r>
              <a:rPr lang="zh-CN" altLang="en-US" b="0" dirty="0" smtClean="0">
                <a:latin typeface="微软雅黑" pitchFamily="34" charset="-122"/>
                <a:ea typeface="微软雅黑" pitchFamily="34" charset="-122"/>
              </a:rPr>
              <a:t>、剑桥期刊</a:t>
            </a:r>
            <a:r>
              <a:rPr lang="en-US" altLang="zh-CN" b="0" dirty="0" smtClean="0">
                <a:latin typeface="微软雅黑" pitchFamily="34" charset="-122"/>
                <a:ea typeface="微软雅黑" pitchFamily="34" charset="-122"/>
              </a:rPr>
              <a:t>……</a:t>
            </a:r>
            <a:endParaRPr lang="en-US" altLang="zh-CN" b="0" dirty="0" smtClean="0">
              <a:latin typeface="微软雅黑" pitchFamily="34" charset="-122"/>
              <a:ea typeface="微软雅黑" pitchFamily="34" charset="-122"/>
            </a:endParaRPr>
          </a:p>
          <a:p>
            <a:pPr>
              <a:lnSpc>
                <a:spcPts val="4500"/>
              </a:lnSpc>
            </a:pPr>
            <a:r>
              <a:rPr lang="zh-CN" altLang="en-US" b="0" dirty="0" smtClean="0">
                <a:latin typeface="微软雅黑" pitchFamily="34" charset="-122"/>
                <a:ea typeface="微软雅黑" pitchFamily="34" charset="-122"/>
              </a:rPr>
              <a:t>基本检索：同时检索篇名、作者、刊名、摘要</a:t>
            </a:r>
            <a:endParaRPr lang="en-US" altLang="zh-CN" b="0" dirty="0" smtClean="0">
              <a:latin typeface="微软雅黑" pitchFamily="34" charset="-122"/>
              <a:ea typeface="微软雅黑" pitchFamily="34" charset="-122"/>
            </a:endParaRPr>
          </a:p>
          <a:p>
            <a:pPr>
              <a:lnSpc>
                <a:spcPts val="4500"/>
              </a:lnSpc>
            </a:pPr>
            <a:r>
              <a:rPr lang="zh-CN" altLang="en-US" b="0" dirty="0" smtClean="0">
                <a:latin typeface="微软雅黑" pitchFamily="34" charset="-122"/>
                <a:ea typeface="微软雅黑" pitchFamily="34" charset="-122"/>
              </a:rPr>
              <a:t>高级检索：</a:t>
            </a:r>
          </a:p>
          <a:p>
            <a:pPr lvl="1">
              <a:lnSpc>
                <a:spcPts val="4500"/>
              </a:lnSpc>
            </a:pPr>
            <a:r>
              <a:rPr lang="en-US" altLang="zh-CN" sz="2600" dirty="0" smtClean="0">
                <a:latin typeface="微软雅黑" pitchFamily="34" charset="-122"/>
                <a:ea typeface="微软雅黑" pitchFamily="34" charset="-122"/>
              </a:rPr>
              <a:t>Jane Austen + women </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TI</a:t>
            </a:r>
            <a:r>
              <a:rPr lang="zh-CN" altLang="en-US" sz="2600" dirty="0" smtClean="0">
                <a:latin typeface="微软雅黑" pitchFamily="34" charset="-122"/>
                <a:ea typeface="微软雅黑" pitchFamily="34" charset="-122"/>
              </a:rPr>
              <a:t>中</a:t>
            </a:r>
          </a:p>
          <a:p>
            <a:pPr lvl="1">
              <a:lnSpc>
                <a:spcPts val="4500"/>
              </a:lnSpc>
            </a:pPr>
            <a:r>
              <a:rPr lang="en-US" altLang="zh-CN" sz="2600" dirty="0" smtClean="0">
                <a:latin typeface="微软雅黑" pitchFamily="34" charset="-122"/>
                <a:ea typeface="微软雅黑" pitchFamily="34" charset="-122"/>
              </a:rPr>
              <a:t>Jane Austen + Character</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TI</a:t>
            </a:r>
            <a:r>
              <a:rPr lang="zh-CN" altLang="en-US" sz="2600" dirty="0" smtClean="0">
                <a:latin typeface="微软雅黑" pitchFamily="34" charset="-122"/>
                <a:ea typeface="微软雅黑" pitchFamily="34" charset="-122"/>
              </a:rPr>
              <a:t>中</a:t>
            </a:r>
          </a:p>
          <a:p>
            <a:pPr lvl="1">
              <a:lnSpc>
                <a:spcPts val="4500"/>
              </a:lnSpc>
            </a:pPr>
            <a:r>
              <a:rPr lang="en-US" altLang="zh-CN" sz="2600" dirty="0" smtClean="0">
                <a:latin typeface="微软雅黑" pitchFamily="34" charset="-122"/>
                <a:ea typeface="微软雅黑" pitchFamily="34" charset="-122"/>
              </a:rPr>
              <a:t>Jane Austen</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TI</a:t>
            </a:r>
            <a:r>
              <a:rPr lang="zh-CN" altLang="en-US" sz="2600" dirty="0" smtClean="0">
                <a:latin typeface="微软雅黑" pitchFamily="34" charset="-122"/>
                <a:ea typeface="微软雅黑" pitchFamily="34" charset="-122"/>
              </a:rPr>
              <a:t>中 </a:t>
            </a:r>
            <a:r>
              <a:rPr lang="en-US" altLang="zh-CN" sz="2600" dirty="0" smtClean="0">
                <a:latin typeface="微软雅黑" pitchFamily="34" charset="-122"/>
                <a:ea typeface="微软雅黑" pitchFamily="34" charset="-122"/>
              </a:rPr>
              <a:t>+ Character</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AB</a:t>
            </a:r>
            <a:r>
              <a:rPr lang="zh-CN" altLang="en-US" sz="2600" dirty="0" smtClean="0">
                <a:latin typeface="微软雅黑" pitchFamily="34" charset="-122"/>
                <a:ea typeface="微软雅黑" pitchFamily="34" charset="-122"/>
              </a:rPr>
              <a:t>中</a:t>
            </a:r>
          </a:p>
          <a:p>
            <a:pPr lvl="1">
              <a:lnSpc>
                <a:spcPts val="4500"/>
              </a:lnSpc>
            </a:pPr>
            <a:r>
              <a:rPr lang="en-US" altLang="zh-CN" sz="2600" dirty="0" smtClean="0">
                <a:latin typeface="微软雅黑" pitchFamily="34" charset="-122"/>
                <a:ea typeface="微软雅黑" pitchFamily="34" charset="-122"/>
              </a:rPr>
              <a:t>Jane Austen</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TI</a:t>
            </a:r>
            <a:r>
              <a:rPr lang="zh-CN" altLang="en-US" sz="2600" dirty="0" smtClean="0">
                <a:latin typeface="微软雅黑" pitchFamily="34" charset="-122"/>
                <a:ea typeface="微软雅黑" pitchFamily="34" charset="-122"/>
              </a:rPr>
              <a:t>中 </a:t>
            </a:r>
            <a:r>
              <a:rPr lang="en-US" altLang="zh-CN" sz="2600" dirty="0" smtClean="0">
                <a:latin typeface="微软雅黑" pitchFamily="34" charset="-122"/>
                <a:ea typeface="微软雅黑" pitchFamily="34" charset="-122"/>
              </a:rPr>
              <a:t>+ Character</a:t>
            </a:r>
            <a:r>
              <a:rPr lang="zh-CN" altLang="en-US" sz="2600" dirty="0" smtClean="0">
                <a:latin typeface="微软雅黑" pitchFamily="34" charset="-122"/>
                <a:ea typeface="微软雅黑" pitchFamily="34" charset="-122"/>
              </a:rPr>
              <a:t>在</a:t>
            </a:r>
            <a:r>
              <a:rPr lang="en-US" altLang="zh-CN" sz="2600" dirty="0" smtClean="0">
                <a:latin typeface="微软雅黑" pitchFamily="34" charset="-122"/>
                <a:ea typeface="微软雅黑" pitchFamily="34" charset="-122"/>
              </a:rPr>
              <a:t>AB</a:t>
            </a:r>
            <a:r>
              <a:rPr lang="zh-CN" altLang="en-US" sz="2600" dirty="0" smtClean="0">
                <a:latin typeface="微软雅黑" pitchFamily="34" charset="-122"/>
                <a:ea typeface="微软雅黑" pitchFamily="34" charset="-122"/>
              </a:rPr>
              <a:t>中</a:t>
            </a:r>
            <a:endParaRPr lang="en-US" altLang="zh-CN" sz="2600" dirty="0" smtClean="0">
              <a:latin typeface="微软雅黑" pitchFamily="34" charset="-122"/>
              <a:ea typeface="微软雅黑" pitchFamily="34" charset="-122"/>
            </a:endParaRPr>
          </a:p>
          <a:p>
            <a:pPr>
              <a:lnSpc>
                <a:spcPts val="4500"/>
              </a:lnSpc>
            </a:pPr>
            <a:r>
              <a:rPr lang="zh-CN" altLang="en-US" b="0" dirty="0" smtClean="0">
                <a:latin typeface="微软雅黑" pitchFamily="34" charset="-122"/>
                <a:ea typeface="微软雅黑" pitchFamily="34" charset="-122"/>
              </a:rPr>
              <a:t>使用限定条件对检索结果进行筛选。</a:t>
            </a:r>
          </a:p>
          <a:p>
            <a:endParaRPr lang="zh-CN"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p:txBody>
          <a:bodyPr/>
          <a:lstStyle/>
          <a:p>
            <a:r>
              <a:rPr lang="zh-CN" altLang="en-US" sz="3200" b="0" dirty="0" smtClean="0">
                <a:latin typeface="微软雅黑" pitchFamily="34" charset="-122"/>
                <a:ea typeface="微软雅黑" pitchFamily="34" charset="-122"/>
              </a:rPr>
              <a:t>中美家庭教育</a:t>
            </a:r>
            <a:r>
              <a:rPr lang="zh-CN" altLang="en-US" sz="3200" b="0" dirty="0" smtClean="0">
                <a:latin typeface="微软雅黑" pitchFamily="34" charset="-122"/>
                <a:ea typeface="微软雅黑" pitchFamily="34" charset="-122"/>
              </a:rPr>
              <a:t>比较</a:t>
            </a:r>
            <a:endParaRPr lang="en-US" altLang="zh-CN" sz="3200" b="0" dirty="0" smtClean="0">
              <a:latin typeface="微软雅黑" pitchFamily="34" charset="-122"/>
              <a:ea typeface="微软雅黑" pitchFamily="34" charset="-122"/>
            </a:endParaRPr>
          </a:p>
          <a:p>
            <a:pPr lvl="1">
              <a:lnSpc>
                <a:spcPts val="4000"/>
              </a:lnSpc>
              <a:spcBef>
                <a:spcPct val="30000"/>
              </a:spcBef>
            </a:pPr>
            <a:r>
              <a:rPr lang="zh-CN" altLang="en-US" dirty="0" smtClean="0">
                <a:latin typeface="微软雅黑" pitchFamily="34" charset="-122"/>
                <a:ea typeface="微软雅黑" pitchFamily="34" charset="-122"/>
              </a:rPr>
              <a:t>以“家庭教育”在篇名中进行模糊检索。（或再调整为精确检索）</a:t>
            </a:r>
          </a:p>
          <a:p>
            <a:pPr lvl="1">
              <a:lnSpc>
                <a:spcPts val="4000"/>
              </a:lnSpc>
              <a:spcBef>
                <a:spcPct val="30000"/>
              </a:spcBef>
            </a:pPr>
            <a:r>
              <a:rPr lang="zh-CN" altLang="en-US" dirty="0" smtClean="0">
                <a:latin typeface="微软雅黑" pitchFamily="34" charset="-122"/>
                <a:ea typeface="微软雅黑" pitchFamily="34" charset="-122"/>
              </a:rPr>
              <a:t>以“中美”或“美国”在篇名项中进行二次</a:t>
            </a:r>
            <a:r>
              <a:rPr lang="zh-CN" altLang="en-US" dirty="0" smtClean="0">
                <a:latin typeface="微软雅黑" pitchFamily="34" charset="-122"/>
                <a:ea typeface="微软雅黑" pitchFamily="34" charset="-122"/>
              </a:rPr>
              <a:t>检索</a:t>
            </a:r>
            <a:r>
              <a:rPr lang="zh-CN" altLang="en-US" dirty="0" smtClean="0">
                <a:latin typeface="微软雅黑" pitchFamily="34" charset="-122"/>
                <a:ea typeface="微软雅黑" pitchFamily="34" charset="-122"/>
              </a:rPr>
              <a:t>，</a:t>
            </a:r>
            <a:r>
              <a:rPr lang="zh-CN" altLang="en-US" dirty="0" smtClean="0">
                <a:latin typeface="微软雅黑" pitchFamily="34" charset="-122"/>
                <a:ea typeface="微软雅黑" pitchFamily="34" charset="-122"/>
              </a:rPr>
              <a:t>不</a:t>
            </a:r>
            <a:r>
              <a:rPr lang="zh-CN" altLang="en-US" dirty="0" smtClean="0">
                <a:latin typeface="微软雅黑" pitchFamily="34" charset="-122"/>
                <a:ea typeface="微软雅黑" pitchFamily="34" charset="-122"/>
              </a:rPr>
              <a:t>漏掉单论美国家庭教育的</a:t>
            </a:r>
            <a:r>
              <a:rPr lang="zh-CN" altLang="en-US" dirty="0" smtClean="0">
                <a:latin typeface="微软雅黑" pitchFamily="34" charset="-122"/>
                <a:ea typeface="微软雅黑" pitchFamily="34" charset="-122"/>
              </a:rPr>
              <a:t>文章 </a:t>
            </a:r>
            <a:endParaRPr lang="zh-CN" altLang="en-US" dirty="0" smtClean="0">
              <a:latin typeface="微软雅黑" pitchFamily="34" charset="-122"/>
              <a:ea typeface="微软雅黑" pitchFamily="34" charset="-122"/>
            </a:endParaRPr>
          </a:p>
          <a:p>
            <a:pPr lvl="1">
              <a:lnSpc>
                <a:spcPts val="4000"/>
              </a:lnSpc>
              <a:spcBef>
                <a:spcPct val="30000"/>
              </a:spcBef>
            </a:pPr>
            <a:r>
              <a:rPr lang="zh-CN" altLang="en-US" dirty="0" smtClean="0">
                <a:latin typeface="微软雅黑" pitchFamily="34" charset="-122"/>
                <a:ea typeface="微软雅黑" pitchFamily="34" charset="-122"/>
              </a:rPr>
              <a:t>注意：最好不要直接用“比较”一词检索，会漏掉与“比较”同义的词，如“差异”</a:t>
            </a:r>
          </a:p>
          <a:p>
            <a:pPr>
              <a:buNone/>
            </a:pPr>
            <a:endParaRPr lang="zh-CN" alt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页脚占位符 3"/>
          <p:cNvSpPr>
            <a:spLocks noGrp="1"/>
          </p:cNvSpPr>
          <p:nvPr>
            <p:ph type="ftr" sz="quarter" idx="4294967295"/>
          </p:nvPr>
        </p:nvSpPr>
        <p:spPr>
          <a:xfrm>
            <a:off x="3779912" y="6525344"/>
            <a:ext cx="5059288" cy="259630"/>
          </a:xfrm>
        </p:spPr>
        <p:txBody>
          <a:bodyPr/>
          <a:lstStyle/>
          <a:p>
            <a:pPr algn="ctr"/>
            <a:r>
              <a:rPr lang="en-US" altLang="zh-CN" dirty="0" smtClean="0"/>
              <a:t>CHINA YOUTH UNIVERSITY FOR  POLITICAL SCIENCES</a:t>
            </a:r>
            <a:endParaRPr lang="en-US" altLang="zh-CN" dirty="0"/>
          </a:p>
        </p:txBody>
      </p:sp>
      <p:sp>
        <p:nvSpPr>
          <p:cNvPr id="64514" name="Rectangle 2"/>
          <p:cNvSpPr>
            <a:spLocks noGrp="1" noChangeArrowheads="1"/>
          </p:cNvSpPr>
          <p:nvPr>
            <p:ph type="title"/>
          </p:nvPr>
        </p:nvSpPr>
        <p:spPr>
          <a:xfrm>
            <a:off x="139700" y="165100"/>
            <a:ext cx="9004300" cy="720725"/>
          </a:xfrm>
        </p:spPr>
        <p:txBody>
          <a:bodyPr/>
          <a:lstStyle/>
          <a:p>
            <a:r>
              <a:rPr lang="en-US" altLang="zh-CN" dirty="0">
                <a:ea typeface="宋体" pitchFamily="2" charset="-122"/>
              </a:rPr>
              <a:t>Contents</a:t>
            </a:r>
            <a:endParaRPr lang="en-US" altLang="zh-CN" dirty="0">
              <a:solidFill>
                <a:schemeClr val="accent1"/>
              </a:solidFill>
              <a:ea typeface="宋体" pitchFamily="2" charset="-122"/>
            </a:endParaRPr>
          </a:p>
        </p:txBody>
      </p:sp>
      <p:sp>
        <p:nvSpPr>
          <p:cNvPr id="64515" name="Text Box 3"/>
          <p:cNvSpPr txBox="1">
            <a:spLocks noChangeArrowheads="1"/>
          </p:cNvSpPr>
          <p:nvPr/>
        </p:nvSpPr>
        <p:spPr bwMode="auto">
          <a:xfrm>
            <a:off x="1660525" y="722313"/>
            <a:ext cx="184150" cy="366712"/>
          </a:xfrm>
          <a:prstGeom prst="rect">
            <a:avLst/>
          </a:prstGeom>
          <a:noFill/>
          <a:ln w="9525">
            <a:noFill/>
            <a:miter lim="800000"/>
            <a:headEnd/>
            <a:tailEnd/>
          </a:ln>
          <a:effectLst/>
        </p:spPr>
        <p:txBody>
          <a:bodyPr wrap="none">
            <a:spAutoFit/>
          </a:bodyPr>
          <a:lstStyle/>
          <a:p>
            <a:endParaRPr lang="zh-CN" altLang="zh-CN"/>
          </a:p>
        </p:txBody>
      </p:sp>
      <p:grpSp>
        <p:nvGrpSpPr>
          <p:cNvPr id="64516" name="Group 4"/>
          <p:cNvGrpSpPr>
            <a:grpSpLocks/>
          </p:cNvGrpSpPr>
          <p:nvPr/>
        </p:nvGrpSpPr>
        <p:grpSpPr bwMode="auto">
          <a:xfrm>
            <a:off x="2133600" y="1905000"/>
            <a:ext cx="4724400" cy="685800"/>
            <a:chOff x="1296" y="1824"/>
            <a:chExt cx="2976" cy="432"/>
          </a:xfrm>
        </p:grpSpPr>
        <p:sp>
          <p:nvSpPr>
            <p:cNvPr id="64517" name="AutoShape 5"/>
            <p:cNvSpPr>
              <a:spLocks noChangeArrowheads="1"/>
            </p:cNvSpPr>
            <p:nvPr/>
          </p:nvSpPr>
          <p:spPr bwMode="gray">
            <a:xfrm>
              <a:off x="1536" y="1899"/>
              <a:ext cx="2736" cy="288"/>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headEnd/>
              <a:tailEnd/>
            </a:ln>
            <a:effectLst/>
          </p:spPr>
          <p:txBody>
            <a:bodyPr wrap="none" anchor="ctr"/>
            <a:lstStyle/>
            <a:p>
              <a:endParaRPr lang="zh-CN" altLang="en-US"/>
            </a:p>
          </p:txBody>
        </p:sp>
        <p:sp>
          <p:nvSpPr>
            <p:cNvPr id="64518" name="AutoShape 6"/>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p:spPr>
          <p:txBody>
            <a:bodyPr wrap="none" anchor="ctr"/>
            <a:lstStyle/>
            <a:p>
              <a:endParaRPr lang="zh-CN" altLang="en-US"/>
            </a:p>
          </p:txBody>
        </p:sp>
        <p:sp>
          <p:nvSpPr>
            <p:cNvPr id="64519" name="Text Box 7"/>
            <p:cNvSpPr txBox="1">
              <a:spLocks noChangeArrowheads="1"/>
            </p:cNvSpPr>
            <p:nvPr/>
          </p:nvSpPr>
          <p:spPr bwMode="gray">
            <a:xfrm>
              <a:off x="1680" y="1934"/>
              <a:ext cx="2160" cy="231"/>
            </a:xfrm>
            <a:prstGeom prst="rect">
              <a:avLst/>
            </a:prstGeom>
            <a:noFill/>
            <a:ln w="9525" algn="ctr">
              <a:noFill/>
              <a:miter lim="800000"/>
              <a:headEnd/>
              <a:tailEnd/>
            </a:ln>
            <a:effectLst/>
          </p:spPr>
          <p:txBody>
            <a:bodyPr>
              <a:spAutoFit/>
            </a:bodyPr>
            <a:lstStyle/>
            <a:p>
              <a:pPr algn="ctr" eaLnBrk="0" hangingPunct="0"/>
              <a:r>
                <a:rPr lang="en-US" altLang="zh-CN" b="1" dirty="0" smtClean="0"/>
                <a:t>The available data</a:t>
              </a:r>
              <a:endParaRPr lang="en-US" altLang="zh-CN" b="1" dirty="0">
                <a:solidFill>
                  <a:srgbClr val="000000"/>
                </a:solidFill>
                <a:ea typeface="宋体" pitchFamily="2" charset="-122"/>
              </a:endParaRPr>
            </a:p>
          </p:txBody>
        </p:sp>
        <p:sp>
          <p:nvSpPr>
            <p:cNvPr id="64520" name="Text Box 8"/>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a:solidFill>
                    <a:schemeClr val="bg1"/>
                  </a:solidFill>
                  <a:ea typeface="宋体" pitchFamily="2" charset="-122"/>
                </a:rPr>
                <a:t>1</a:t>
              </a:r>
            </a:p>
          </p:txBody>
        </p:sp>
      </p:grpSp>
      <p:grpSp>
        <p:nvGrpSpPr>
          <p:cNvPr id="64521" name="Group 9"/>
          <p:cNvGrpSpPr>
            <a:grpSpLocks/>
          </p:cNvGrpSpPr>
          <p:nvPr/>
        </p:nvGrpSpPr>
        <p:grpSpPr bwMode="auto">
          <a:xfrm>
            <a:off x="2133600" y="2743199"/>
            <a:ext cx="4724400" cy="685800"/>
            <a:chOff x="1296" y="1824"/>
            <a:chExt cx="2976" cy="432"/>
          </a:xfrm>
        </p:grpSpPr>
        <p:sp>
          <p:nvSpPr>
            <p:cNvPr id="64522" name="AutoShape 10"/>
            <p:cNvSpPr>
              <a:spLocks noChangeArrowheads="1"/>
            </p:cNvSpPr>
            <p:nvPr/>
          </p:nvSpPr>
          <p:spPr bwMode="gray">
            <a:xfrm>
              <a:off x="1536" y="1899"/>
              <a:ext cx="2736" cy="288"/>
            </a:xfrm>
            <a:prstGeom prst="roundRect">
              <a:avLst>
                <a:gd name="adj" fmla="val 16667"/>
              </a:avLst>
            </a:prstGeom>
            <a:gradFill rotWithShape="1">
              <a:gsLst>
                <a:gs pos="0">
                  <a:schemeClr val="accent1"/>
                </a:gs>
                <a:gs pos="50000">
                  <a:schemeClr val="accent1">
                    <a:gamma/>
                    <a:tint val="21176"/>
                    <a:invGamma/>
                  </a:schemeClr>
                </a:gs>
                <a:gs pos="100000">
                  <a:schemeClr val="accent1"/>
                </a:gs>
              </a:gsLst>
              <a:lin ang="5400000" scaled="1"/>
            </a:gradFill>
            <a:ln w="12700" algn="ctr">
              <a:solidFill>
                <a:schemeClr val="bg1"/>
              </a:solidFill>
              <a:round/>
              <a:headEnd/>
              <a:tailEnd/>
            </a:ln>
            <a:effectLst/>
          </p:spPr>
          <p:txBody>
            <a:bodyPr wrap="none" anchor="ctr"/>
            <a:lstStyle/>
            <a:p>
              <a:endParaRPr lang="zh-CN" altLang="en-US"/>
            </a:p>
          </p:txBody>
        </p:sp>
        <p:sp>
          <p:nvSpPr>
            <p:cNvPr id="64523" name="AutoShape 11"/>
            <p:cNvSpPr>
              <a:spLocks noChangeArrowheads="1"/>
            </p:cNvSpPr>
            <p:nvPr/>
          </p:nvSpPr>
          <p:spPr bwMode="gray">
            <a:xfrm>
              <a:off x="1296" y="1824"/>
              <a:ext cx="432" cy="432"/>
            </a:xfrm>
            <a:prstGeom prst="diamond">
              <a:avLst/>
            </a:prstGeom>
            <a:solidFill>
              <a:schemeClr val="accent1"/>
            </a:solidFill>
            <a:ln w="25400" algn="ctr">
              <a:solidFill>
                <a:schemeClr val="bg1"/>
              </a:solidFill>
              <a:miter lim="800000"/>
              <a:headEnd/>
              <a:tailEnd/>
            </a:ln>
            <a:effectLst/>
          </p:spPr>
          <p:txBody>
            <a:bodyPr wrap="none" anchor="ctr"/>
            <a:lstStyle/>
            <a:p>
              <a:endParaRPr lang="zh-CN" altLang="en-US"/>
            </a:p>
          </p:txBody>
        </p:sp>
        <p:sp>
          <p:nvSpPr>
            <p:cNvPr id="64524" name="Text Box 12"/>
            <p:cNvSpPr txBox="1">
              <a:spLocks noChangeArrowheads="1"/>
            </p:cNvSpPr>
            <p:nvPr/>
          </p:nvSpPr>
          <p:spPr bwMode="gray">
            <a:xfrm>
              <a:off x="1562" y="1938"/>
              <a:ext cx="2676" cy="233"/>
            </a:xfrm>
            <a:prstGeom prst="rect">
              <a:avLst/>
            </a:prstGeom>
            <a:noFill/>
            <a:ln w="9525" algn="ctr">
              <a:noFill/>
              <a:miter lim="800000"/>
              <a:headEnd/>
              <a:tailEnd/>
            </a:ln>
            <a:effectLst/>
          </p:spPr>
          <p:txBody>
            <a:bodyPr wrap="square">
              <a:spAutoFit/>
            </a:bodyPr>
            <a:lstStyle/>
            <a:p>
              <a:pPr algn="ctr" eaLnBrk="0" hangingPunct="0"/>
              <a:r>
                <a:rPr lang="en-US" altLang="zh-CN" b="1" dirty="0" smtClean="0"/>
                <a:t>OPAC</a:t>
              </a:r>
              <a:endParaRPr lang="en-US" altLang="zh-CN" b="1" dirty="0"/>
            </a:p>
          </p:txBody>
        </p:sp>
        <p:sp>
          <p:nvSpPr>
            <p:cNvPr id="64525" name="Text Box 13"/>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a:solidFill>
                    <a:schemeClr val="bg1"/>
                  </a:solidFill>
                  <a:ea typeface="宋体" pitchFamily="2" charset="-122"/>
                </a:rPr>
                <a:t>2</a:t>
              </a:r>
            </a:p>
          </p:txBody>
        </p:sp>
      </p:grpSp>
      <p:grpSp>
        <p:nvGrpSpPr>
          <p:cNvPr id="64526" name="Group 14"/>
          <p:cNvGrpSpPr>
            <a:grpSpLocks/>
          </p:cNvGrpSpPr>
          <p:nvPr/>
        </p:nvGrpSpPr>
        <p:grpSpPr bwMode="auto">
          <a:xfrm>
            <a:off x="2133600" y="3581400"/>
            <a:ext cx="4741863" cy="685800"/>
            <a:chOff x="1296" y="1824"/>
            <a:chExt cx="2987" cy="432"/>
          </a:xfrm>
        </p:grpSpPr>
        <p:sp>
          <p:nvSpPr>
            <p:cNvPr id="64527" name="AutoShape 15"/>
            <p:cNvSpPr>
              <a:spLocks noChangeArrowheads="1"/>
            </p:cNvSpPr>
            <p:nvPr/>
          </p:nvSpPr>
          <p:spPr bwMode="gray">
            <a:xfrm>
              <a:off x="1536" y="1899"/>
              <a:ext cx="2736" cy="288"/>
            </a:xfrm>
            <a:prstGeom prst="roundRect">
              <a:avLst>
                <a:gd name="adj" fmla="val 16667"/>
              </a:avLst>
            </a:prstGeom>
            <a:gradFill rotWithShape="1">
              <a:gsLst>
                <a:gs pos="0">
                  <a:schemeClr val="hlink"/>
                </a:gs>
                <a:gs pos="50000">
                  <a:schemeClr val="hlink">
                    <a:gamma/>
                    <a:tint val="21176"/>
                    <a:invGamma/>
                  </a:schemeClr>
                </a:gs>
                <a:gs pos="100000">
                  <a:schemeClr val="hlink"/>
                </a:gs>
              </a:gsLst>
              <a:lin ang="5400000" scaled="1"/>
            </a:gradFill>
            <a:ln w="12700" algn="ctr">
              <a:solidFill>
                <a:schemeClr val="bg1"/>
              </a:solidFill>
              <a:round/>
              <a:headEnd/>
              <a:tailEnd/>
            </a:ln>
            <a:effectLst/>
          </p:spPr>
          <p:txBody>
            <a:bodyPr wrap="none" anchor="ctr"/>
            <a:lstStyle/>
            <a:p>
              <a:endParaRPr lang="zh-CN" altLang="en-US"/>
            </a:p>
          </p:txBody>
        </p:sp>
        <p:sp>
          <p:nvSpPr>
            <p:cNvPr id="64528" name="AutoShape 16"/>
            <p:cNvSpPr>
              <a:spLocks noChangeArrowheads="1"/>
            </p:cNvSpPr>
            <p:nvPr/>
          </p:nvSpPr>
          <p:spPr bwMode="gray">
            <a:xfrm>
              <a:off x="1296" y="1824"/>
              <a:ext cx="432" cy="432"/>
            </a:xfrm>
            <a:prstGeom prst="diamond">
              <a:avLst/>
            </a:prstGeom>
            <a:solidFill>
              <a:schemeClr val="hlink"/>
            </a:solidFill>
            <a:ln w="25400" algn="ctr">
              <a:solidFill>
                <a:schemeClr val="bg1"/>
              </a:solidFill>
              <a:miter lim="800000"/>
              <a:headEnd/>
              <a:tailEnd/>
            </a:ln>
            <a:effectLst/>
          </p:spPr>
          <p:txBody>
            <a:bodyPr wrap="none" anchor="ctr"/>
            <a:lstStyle/>
            <a:p>
              <a:endParaRPr lang="zh-CN" altLang="en-US"/>
            </a:p>
          </p:txBody>
        </p:sp>
        <p:sp>
          <p:nvSpPr>
            <p:cNvPr id="64529" name="Text Box 17"/>
            <p:cNvSpPr txBox="1">
              <a:spLocks noChangeArrowheads="1"/>
            </p:cNvSpPr>
            <p:nvPr/>
          </p:nvSpPr>
          <p:spPr bwMode="gray">
            <a:xfrm>
              <a:off x="1680" y="1934"/>
              <a:ext cx="2603" cy="233"/>
            </a:xfrm>
            <a:prstGeom prst="rect">
              <a:avLst/>
            </a:prstGeom>
            <a:noFill/>
            <a:ln w="9525" algn="ctr">
              <a:noFill/>
              <a:miter lim="800000"/>
              <a:headEnd/>
              <a:tailEnd/>
            </a:ln>
            <a:effectLst/>
          </p:spPr>
          <p:txBody>
            <a:bodyPr wrap="square">
              <a:spAutoFit/>
            </a:bodyPr>
            <a:lstStyle/>
            <a:p>
              <a:pPr algn="ctr" eaLnBrk="0" hangingPunct="0"/>
              <a:r>
                <a:rPr lang="en-US" altLang="zh-CN" b="1" dirty="0" smtClean="0"/>
                <a:t>Electronic resources</a:t>
              </a:r>
              <a:endParaRPr lang="en-US" altLang="zh-CN" b="1" dirty="0">
                <a:solidFill>
                  <a:srgbClr val="000000"/>
                </a:solidFill>
                <a:ea typeface="宋体" pitchFamily="2" charset="-122"/>
              </a:endParaRPr>
            </a:p>
          </p:txBody>
        </p:sp>
        <p:sp>
          <p:nvSpPr>
            <p:cNvPr id="64530" name="Text Box 18"/>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a:solidFill>
                    <a:schemeClr val="bg1"/>
                  </a:solidFill>
                  <a:ea typeface="宋体" pitchFamily="2" charset="-122"/>
                </a:rPr>
                <a:t>3</a:t>
              </a:r>
            </a:p>
          </p:txBody>
        </p:sp>
      </p:grpSp>
      <p:grpSp>
        <p:nvGrpSpPr>
          <p:cNvPr id="64531" name="Group 19"/>
          <p:cNvGrpSpPr>
            <a:grpSpLocks/>
          </p:cNvGrpSpPr>
          <p:nvPr/>
        </p:nvGrpSpPr>
        <p:grpSpPr bwMode="auto">
          <a:xfrm>
            <a:off x="2133600" y="4495800"/>
            <a:ext cx="4724400" cy="685800"/>
            <a:chOff x="1296" y="1824"/>
            <a:chExt cx="2976" cy="432"/>
          </a:xfrm>
        </p:grpSpPr>
        <p:sp>
          <p:nvSpPr>
            <p:cNvPr id="64532" name="AutoShape 20"/>
            <p:cNvSpPr>
              <a:spLocks noChangeArrowheads="1"/>
            </p:cNvSpPr>
            <p:nvPr/>
          </p:nvSpPr>
          <p:spPr bwMode="gray">
            <a:xfrm>
              <a:off x="1536" y="1899"/>
              <a:ext cx="2736" cy="288"/>
            </a:xfrm>
            <a:prstGeom prst="roundRect">
              <a:avLst>
                <a:gd name="adj" fmla="val 16667"/>
              </a:avLst>
            </a:prstGeom>
            <a:gradFill rotWithShape="1">
              <a:gsLst>
                <a:gs pos="0">
                  <a:schemeClr val="folHlink"/>
                </a:gs>
                <a:gs pos="50000">
                  <a:schemeClr val="folHlink">
                    <a:gamma/>
                    <a:tint val="21176"/>
                    <a:invGamma/>
                  </a:schemeClr>
                </a:gs>
                <a:gs pos="100000">
                  <a:schemeClr val="folHlink"/>
                </a:gs>
              </a:gsLst>
              <a:lin ang="5400000" scaled="1"/>
            </a:gradFill>
            <a:ln w="12700" algn="ctr">
              <a:solidFill>
                <a:schemeClr val="bg1"/>
              </a:solidFill>
              <a:round/>
              <a:headEnd/>
              <a:tailEnd/>
            </a:ln>
            <a:effectLst/>
          </p:spPr>
          <p:txBody>
            <a:bodyPr wrap="none" anchor="ctr"/>
            <a:lstStyle/>
            <a:p>
              <a:endParaRPr lang="zh-CN" altLang="en-US"/>
            </a:p>
          </p:txBody>
        </p:sp>
        <p:sp>
          <p:nvSpPr>
            <p:cNvPr id="64533" name="AutoShape 21"/>
            <p:cNvSpPr>
              <a:spLocks noChangeArrowheads="1"/>
            </p:cNvSpPr>
            <p:nvPr/>
          </p:nvSpPr>
          <p:spPr bwMode="gray">
            <a:xfrm>
              <a:off x="1296" y="1824"/>
              <a:ext cx="432" cy="432"/>
            </a:xfrm>
            <a:prstGeom prst="diamond">
              <a:avLst/>
            </a:prstGeom>
            <a:solidFill>
              <a:schemeClr val="folHlink"/>
            </a:solidFill>
            <a:ln w="25400" algn="ctr">
              <a:solidFill>
                <a:schemeClr val="bg1"/>
              </a:solidFill>
              <a:miter lim="800000"/>
              <a:headEnd/>
              <a:tailEnd/>
            </a:ln>
            <a:effectLst/>
          </p:spPr>
          <p:txBody>
            <a:bodyPr wrap="none" anchor="ctr"/>
            <a:lstStyle/>
            <a:p>
              <a:endParaRPr lang="zh-CN" altLang="en-US"/>
            </a:p>
          </p:txBody>
        </p:sp>
        <p:sp>
          <p:nvSpPr>
            <p:cNvPr id="64534" name="Text Box 22"/>
            <p:cNvSpPr txBox="1">
              <a:spLocks noChangeArrowheads="1"/>
            </p:cNvSpPr>
            <p:nvPr/>
          </p:nvSpPr>
          <p:spPr bwMode="gray">
            <a:xfrm>
              <a:off x="1879" y="1923"/>
              <a:ext cx="2160" cy="231"/>
            </a:xfrm>
            <a:prstGeom prst="rect">
              <a:avLst/>
            </a:prstGeom>
            <a:noFill/>
            <a:ln w="9525" algn="ctr">
              <a:noFill/>
              <a:miter lim="800000"/>
              <a:headEnd/>
              <a:tailEnd/>
            </a:ln>
            <a:effectLst/>
          </p:spPr>
          <p:txBody>
            <a:bodyPr>
              <a:spAutoFit/>
            </a:bodyPr>
            <a:lstStyle/>
            <a:p>
              <a:pPr algn="ctr" eaLnBrk="0" hangingPunct="0"/>
              <a:r>
                <a:rPr lang="en-US" altLang="zh-CN" b="1" dirty="0" smtClean="0"/>
                <a:t>The selection of key words</a:t>
              </a:r>
              <a:endParaRPr lang="en-US" altLang="zh-CN" b="1" dirty="0">
                <a:solidFill>
                  <a:srgbClr val="000000"/>
                </a:solidFill>
                <a:ea typeface="宋体" pitchFamily="2" charset="-122"/>
              </a:endParaRPr>
            </a:p>
          </p:txBody>
        </p:sp>
        <p:sp>
          <p:nvSpPr>
            <p:cNvPr id="64535" name="Text Box 23"/>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a:solidFill>
                    <a:schemeClr val="bg1"/>
                  </a:solidFill>
                  <a:ea typeface="宋体" pitchFamily="2" charset="-122"/>
                </a:rPr>
                <a:t>4</a:t>
              </a:r>
            </a:p>
          </p:txBody>
        </p:sp>
      </p:grpSp>
      <p:grpSp>
        <p:nvGrpSpPr>
          <p:cNvPr id="25" name="Group 4"/>
          <p:cNvGrpSpPr>
            <a:grpSpLocks/>
          </p:cNvGrpSpPr>
          <p:nvPr/>
        </p:nvGrpSpPr>
        <p:grpSpPr bwMode="auto">
          <a:xfrm>
            <a:off x="2123728" y="5301208"/>
            <a:ext cx="4724400" cy="685800"/>
            <a:chOff x="1296" y="1824"/>
            <a:chExt cx="2976" cy="432"/>
          </a:xfrm>
        </p:grpSpPr>
        <p:sp>
          <p:nvSpPr>
            <p:cNvPr id="26" name="AutoShape 5"/>
            <p:cNvSpPr>
              <a:spLocks noChangeArrowheads="1"/>
            </p:cNvSpPr>
            <p:nvPr/>
          </p:nvSpPr>
          <p:spPr bwMode="gray">
            <a:xfrm>
              <a:off x="1536" y="1899"/>
              <a:ext cx="2736" cy="288"/>
            </a:xfrm>
            <a:prstGeom prst="roundRect">
              <a:avLst>
                <a:gd name="adj" fmla="val 16667"/>
              </a:avLst>
            </a:prstGeom>
            <a:gradFill rotWithShape="1">
              <a:gsLst>
                <a:gs pos="0">
                  <a:schemeClr val="accent2"/>
                </a:gs>
                <a:gs pos="50000">
                  <a:schemeClr val="accent2">
                    <a:gamma/>
                    <a:tint val="21176"/>
                    <a:invGamma/>
                  </a:schemeClr>
                </a:gs>
                <a:gs pos="100000">
                  <a:schemeClr val="accent2"/>
                </a:gs>
              </a:gsLst>
              <a:lin ang="5400000" scaled="1"/>
            </a:gradFill>
            <a:ln w="12700" algn="ctr">
              <a:solidFill>
                <a:schemeClr val="bg1"/>
              </a:solidFill>
              <a:round/>
              <a:headEnd/>
              <a:tailEnd/>
            </a:ln>
            <a:effectLst/>
          </p:spPr>
          <p:txBody>
            <a:bodyPr wrap="none" anchor="ctr"/>
            <a:lstStyle/>
            <a:p>
              <a:endParaRPr lang="zh-CN" altLang="en-US"/>
            </a:p>
          </p:txBody>
        </p:sp>
        <p:sp>
          <p:nvSpPr>
            <p:cNvPr id="27" name="AutoShape 6"/>
            <p:cNvSpPr>
              <a:spLocks noChangeArrowheads="1"/>
            </p:cNvSpPr>
            <p:nvPr/>
          </p:nvSpPr>
          <p:spPr bwMode="gray">
            <a:xfrm>
              <a:off x="1296" y="1824"/>
              <a:ext cx="432" cy="432"/>
            </a:xfrm>
            <a:prstGeom prst="diamond">
              <a:avLst/>
            </a:prstGeom>
            <a:solidFill>
              <a:schemeClr val="accent2"/>
            </a:solidFill>
            <a:ln w="25400" algn="ctr">
              <a:solidFill>
                <a:schemeClr val="bg1"/>
              </a:solidFill>
              <a:miter lim="800000"/>
              <a:headEnd/>
              <a:tailEnd/>
            </a:ln>
            <a:effectLst/>
          </p:spPr>
          <p:txBody>
            <a:bodyPr wrap="none" anchor="ctr"/>
            <a:lstStyle/>
            <a:p>
              <a:endParaRPr lang="zh-CN" altLang="en-US"/>
            </a:p>
          </p:txBody>
        </p:sp>
        <p:sp>
          <p:nvSpPr>
            <p:cNvPr id="28" name="Text Box 7"/>
            <p:cNvSpPr txBox="1">
              <a:spLocks noChangeArrowheads="1"/>
            </p:cNvSpPr>
            <p:nvPr/>
          </p:nvSpPr>
          <p:spPr bwMode="gray">
            <a:xfrm>
              <a:off x="1886" y="1915"/>
              <a:ext cx="2160" cy="231"/>
            </a:xfrm>
            <a:prstGeom prst="rect">
              <a:avLst/>
            </a:prstGeom>
            <a:noFill/>
            <a:ln w="9525" algn="ctr">
              <a:noFill/>
              <a:miter lim="800000"/>
              <a:headEnd/>
              <a:tailEnd/>
            </a:ln>
            <a:effectLst/>
          </p:spPr>
          <p:txBody>
            <a:bodyPr>
              <a:spAutoFit/>
            </a:bodyPr>
            <a:lstStyle/>
            <a:p>
              <a:pPr algn="ctr" eaLnBrk="0" hangingPunct="0"/>
              <a:r>
                <a:rPr lang="en-US" altLang="zh-CN" b="1" dirty="0" smtClean="0"/>
                <a:t>example</a:t>
              </a:r>
              <a:endParaRPr lang="en-US" altLang="zh-CN" b="1" dirty="0">
                <a:solidFill>
                  <a:srgbClr val="000000"/>
                </a:solidFill>
                <a:ea typeface="宋体" pitchFamily="2" charset="-122"/>
              </a:endParaRPr>
            </a:p>
          </p:txBody>
        </p:sp>
        <p:sp>
          <p:nvSpPr>
            <p:cNvPr id="29" name="Text Box 8"/>
            <p:cNvSpPr txBox="1">
              <a:spLocks noChangeArrowheads="1"/>
            </p:cNvSpPr>
            <p:nvPr/>
          </p:nvSpPr>
          <p:spPr bwMode="gray">
            <a:xfrm>
              <a:off x="1393" y="1886"/>
              <a:ext cx="223" cy="288"/>
            </a:xfrm>
            <a:prstGeom prst="rect">
              <a:avLst/>
            </a:prstGeom>
            <a:noFill/>
            <a:ln w="9525" algn="ctr">
              <a:noFill/>
              <a:miter lim="800000"/>
              <a:headEnd/>
              <a:tailEnd/>
            </a:ln>
            <a:effectLst/>
          </p:spPr>
          <p:txBody>
            <a:bodyPr wrap="none">
              <a:spAutoFit/>
            </a:bodyPr>
            <a:lstStyle/>
            <a:p>
              <a:pPr algn="ctr" eaLnBrk="0" hangingPunct="0"/>
              <a:r>
                <a:rPr lang="en-US" altLang="zh-CN" sz="2400" dirty="0" smtClean="0">
                  <a:solidFill>
                    <a:schemeClr val="bg1"/>
                  </a:solidFill>
                  <a:ea typeface="宋体" pitchFamily="2" charset="-122"/>
                </a:rPr>
                <a:t>5</a:t>
              </a:r>
              <a:endParaRPr lang="en-US" altLang="zh-CN" sz="2400" dirty="0">
                <a:solidFill>
                  <a:schemeClr val="bg1"/>
                </a:solidFill>
                <a:ea typeface="宋体" pitchFamily="2" charset="-122"/>
              </a:endParaRPr>
            </a:p>
          </p:txBody>
        </p:sp>
      </p:gr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example</a:t>
            </a:r>
            <a:endParaRPr lang="zh-CN" altLang="en-US" dirty="0"/>
          </a:p>
        </p:txBody>
      </p:sp>
      <p:sp>
        <p:nvSpPr>
          <p:cNvPr id="3" name="内容占位符 2"/>
          <p:cNvSpPr>
            <a:spLocks noGrp="1"/>
          </p:cNvSpPr>
          <p:nvPr>
            <p:ph idx="1"/>
          </p:nvPr>
        </p:nvSpPr>
        <p:spPr/>
        <p:txBody>
          <a:bodyPr/>
          <a:lstStyle/>
          <a:p>
            <a:r>
              <a:rPr lang="zh-CN" altLang="en-US" b="0" dirty="0" smtClean="0">
                <a:latin typeface="微软雅黑" pitchFamily="34" charset="-122"/>
                <a:ea typeface="微软雅黑" pitchFamily="34" charset="-122"/>
              </a:rPr>
              <a:t>外文资料： “</a:t>
            </a:r>
            <a:r>
              <a:rPr lang="en-US" altLang="zh-CN" b="0" dirty="0" smtClean="0">
                <a:latin typeface="微软雅黑" pitchFamily="34" charset="-122"/>
                <a:ea typeface="微软雅黑" pitchFamily="34" charset="-122"/>
              </a:rPr>
              <a:t>home education</a:t>
            </a:r>
            <a:r>
              <a:rPr lang="zh-CN" altLang="en-US" b="0" dirty="0" smtClean="0">
                <a:latin typeface="微软雅黑" pitchFamily="34" charset="-122"/>
                <a:ea typeface="微软雅黑" pitchFamily="34" charset="-122"/>
              </a:rPr>
              <a:t>”</a:t>
            </a:r>
            <a:r>
              <a:rPr lang="en-US" altLang="zh-CN" b="0" dirty="0" smtClean="0">
                <a:latin typeface="微软雅黑" pitchFamily="34" charset="-122"/>
                <a:ea typeface="微软雅黑" pitchFamily="34" charset="-122"/>
              </a:rPr>
              <a:t>or “family education”?</a:t>
            </a:r>
            <a:endParaRPr lang="zh-CN" altLang="en-US" b="0" dirty="0" smtClean="0">
              <a:latin typeface="微软雅黑" pitchFamily="34" charset="-122"/>
              <a:ea typeface="微软雅黑" pitchFamily="34" charset="-122"/>
            </a:endParaRPr>
          </a:p>
          <a:p>
            <a:pPr lvl="1">
              <a:lnSpc>
                <a:spcPct val="150000"/>
              </a:lnSpc>
            </a:pPr>
            <a:r>
              <a:rPr lang="zh-CN" altLang="en-US" dirty="0" smtClean="0">
                <a:latin typeface="微软雅黑" pitchFamily="34" charset="-122"/>
                <a:ea typeface="微软雅黑" pitchFamily="34" charset="-122"/>
              </a:rPr>
              <a:t>在主题词表中选择检索词</a:t>
            </a:r>
            <a:endParaRPr lang="en-US" altLang="zh-CN" dirty="0" smtClean="0">
              <a:latin typeface="微软雅黑" pitchFamily="34" charset="-122"/>
              <a:ea typeface="微软雅黑" pitchFamily="34" charset="-122"/>
            </a:endParaRPr>
          </a:p>
          <a:p>
            <a:pPr lvl="1">
              <a:lnSpc>
                <a:spcPct val="150000"/>
              </a:lnSpc>
            </a:pPr>
            <a:r>
              <a:rPr lang="zh-CN" altLang="en-US" dirty="0" smtClean="0">
                <a:latin typeface="微软雅黑" pitchFamily="34" charset="-122"/>
                <a:ea typeface="微软雅黑" pitchFamily="34" charset="-122"/>
              </a:rPr>
              <a:t>不遗漏相关词</a:t>
            </a:r>
            <a:endParaRPr lang="zh-CN" altLang="en-US"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WordArt 2"/>
          <p:cNvSpPr>
            <a:spLocks noChangeArrowheads="1" noChangeShapeType="1" noTextEdit="1"/>
          </p:cNvSpPr>
          <p:nvPr/>
        </p:nvSpPr>
        <p:spPr bwMode="gray">
          <a:xfrm>
            <a:off x="1600200" y="1600200"/>
            <a:ext cx="5507038" cy="676275"/>
          </a:xfrm>
          <a:prstGeom prst="rect">
            <a:avLst/>
          </a:prstGeom>
        </p:spPr>
        <p:txBody>
          <a:bodyPr wrap="none" fromWordArt="1">
            <a:prstTxWarp prst="textDeflate">
              <a:avLst>
                <a:gd name="adj" fmla="val 0"/>
              </a:avLst>
            </a:prstTxWarp>
          </a:bodyPr>
          <a:lstStyle/>
          <a:p>
            <a:pPr algn="ctr"/>
            <a:r>
              <a:rPr lang="en-US" altLang="zh-CN" sz="3600" b="1" kern="10">
                <a:ln w="19050">
                  <a:solidFill>
                    <a:srgbClr val="FFFFFF"/>
                  </a:solidFill>
                  <a:round/>
                  <a:headEnd/>
                  <a:tailEnd/>
                </a:ln>
                <a:gradFill rotWithShape="1">
                  <a:gsLst>
                    <a:gs pos="0">
                      <a:schemeClr val="accent2"/>
                    </a:gs>
                    <a:gs pos="100000">
                      <a:schemeClr val="accent1"/>
                    </a:gs>
                  </a:gsLst>
                  <a:lin ang="0" scaled="1"/>
                </a:gradFill>
                <a:effectLst>
                  <a:outerShdw dist="53882" dir="2700000" algn="ctr" rotWithShape="0">
                    <a:schemeClr val="bg2">
                      <a:alpha val="50000"/>
                    </a:schemeClr>
                  </a:outerShdw>
                </a:effectLst>
                <a:latin typeface="Arial"/>
                <a:cs typeface="Arial"/>
              </a:rPr>
              <a:t>Thank You !</a:t>
            </a:r>
            <a:endParaRPr lang="zh-CN" altLang="en-US" sz="3600" b="1" kern="10">
              <a:ln w="19050">
                <a:solidFill>
                  <a:srgbClr val="FFFFFF"/>
                </a:solidFill>
                <a:round/>
                <a:headEnd/>
                <a:tailEnd/>
              </a:ln>
              <a:gradFill rotWithShape="1">
                <a:gsLst>
                  <a:gs pos="0">
                    <a:schemeClr val="accent2"/>
                  </a:gs>
                  <a:gs pos="100000">
                    <a:schemeClr val="accent1"/>
                  </a:gs>
                </a:gsLst>
                <a:lin ang="0" scaled="1"/>
              </a:gradFill>
              <a:effectLst>
                <a:outerShdw dist="53882" dir="2700000" algn="ctr" rotWithShape="0">
                  <a:schemeClr val="bg2">
                    <a:alpha val="50000"/>
                  </a:schemeClr>
                </a:outerShdw>
              </a:effectLst>
              <a:latin typeface="Arial"/>
              <a:cs typeface="Arial"/>
            </a:endParaRPr>
          </a:p>
        </p:txBody>
      </p:sp>
      <p:sp>
        <p:nvSpPr>
          <p:cNvPr id="82947" name="Rectangle 3"/>
          <p:cNvSpPr>
            <a:spLocks noGrp="1" noChangeArrowheads="1"/>
          </p:cNvSpPr>
          <p:nvPr>
            <p:ph type="subTitle" idx="1"/>
          </p:nvPr>
        </p:nvSpPr>
        <p:spPr bwMode="gray">
          <a:xfrm>
            <a:off x="2286000" y="2667000"/>
            <a:ext cx="4071938" cy="381000"/>
          </a:xfrm>
          <a:noFill/>
          <a:ln/>
        </p:spPr>
        <p:txBody>
          <a:bodyPr/>
          <a:lstStyle/>
          <a:p>
            <a:pPr algn="ctr"/>
            <a:endParaRPr lang="en-US" altLang="zh-CN" b="0" dirty="0">
              <a:ea typeface="宋体"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82946"/>
                                        </p:tgtEl>
                                        <p:attrNameLst>
                                          <p:attrName>style.visibility</p:attrName>
                                        </p:attrNameLst>
                                      </p:cBhvr>
                                      <p:to>
                                        <p:strVal val="visible"/>
                                      </p:to>
                                    </p:set>
                                    <p:anim calcmode="lin" valueType="num">
                                      <p:cBhvr>
                                        <p:cTn id="7" dur="500" fill="hold"/>
                                        <p:tgtEl>
                                          <p:spTgt spid="82946"/>
                                        </p:tgtEl>
                                        <p:attrNameLst>
                                          <p:attrName>ppt_w</p:attrName>
                                        </p:attrNameLst>
                                      </p:cBhvr>
                                      <p:tavLst>
                                        <p:tav tm="0">
                                          <p:val>
                                            <p:fltVal val="0"/>
                                          </p:val>
                                        </p:tav>
                                        <p:tav tm="100000">
                                          <p:val>
                                            <p:strVal val="#ppt_w"/>
                                          </p:val>
                                        </p:tav>
                                      </p:tavLst>
                                    </p:anim>
                                    <p:anim calcmode="lin" valueType="num">
                                      <p:cBhvr>
                                        <p:cTn id="8" dur="500" fill="hold"/>
                                        <p:tgtEl>
                                          <p:spTgt spid="82946"/>
                                        </p:tgtEl>
                                        <p:attrNameLst>
                                          <p:attrName>ppt_h</p:attrName>
                                        </p:attrNameLst>
                                      </p:cBhvr>
                                      <p:tavLst>
                                        <p:tav tm="0">
                                          <p:val>
                                            <p:fltVal val="0"/>
                                          </p:val>
                                        </p:tav>
                                        <p:tav tm="100000">
                                          <p:val>
                                            <p:strVal val="#ppt_h"/>
                                          </p:val>
                                        </p:tav>
                                      </p:tavLst>
                                    </p:anim>
                                    <p:animEffect transition="in" filter="fade">
                                      <p:cBhvr>
                                        <p:cTn id="9" dur="500"/>
                                        <p:tgtEl>
                                          <p:spTgt spid="829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页脚占位符 3"/>
          <p:cNvSpPr>
            <a:spLocks noGrp="1"/>
          </p:cNvSpPr>
          <p:nvPr>
            <p:ph type="ftr" sz="quarter" idx="4294967295"/>
          </p:nvPr>
        </p:nvSpPr>
        <p:spPr>
          <a:xfrm>
            <a:off x="3779912" y="6525344"/>
            <a:ext cx="5059288" cy="259630"/>
          </a:xfrm>
        </p:spPr>
        <p:txBody>
          <a:bodyPr/>
          <a:lstStyle/>
          <a:p>
            <a:pPr algn="ctr"/>
            <a:r>
              <a:rPr lang="en-US" altLang="zh-CN" dirty="0" smtClean="0"/>
              <a:t>CHINA YOUTH UNIVERSITY FOR  POLITICAL SCIENCES</a:t>
            </a:r>
            <a:endParaRPr lang="en-US" altLang="zh-CN" dirty="0"/>
          </a:p>
        </p:txBody>
      </p:sp>
      <p:sp>
        <p:nvSpPr>
          <p:cNvPr id="65538" name="Rectangle 2"/>
          <p:cNvSpPr>
            <a:spLocks noGrp="1" noChangeArrowheads="1"/>
          </p:cNvSpPr>
          <p:nvPr>
            <p:ph type="title"/>
          </p:nvPr>
        </p:nvSpPr>
        <p:spPr/>
        <p:txBody>
          <a:bodyPr/>
          <a:lstStyle/>
          <a:p>
            <a:pPr eaLnBrk="0" hangingPunct="0"/>
            <a:r>
              <a:rPr lang="en-US" altLang="zh-CN" dirty="0" smtClean="0"/>
              <a:t>The available data</a:t>
            </a:r>
            <a:endParaRPr lang="en-US" altLang="zh-CN" dirty="0">
              <a:ea typeface="宋体" pitchFamily="2" charset="-122"/>
            </a:endParaRPr>
          </a:p>
        </p:txBody>
      </p:sp>
      <p:sp>
        <p:nvSpPr>
          <p:cNvPr id="65539" name="Rectangle 3"/>
          <p:cNvSpPr>
            <a:spLocks noGrp="1" noChangeArrowheads="1"/>
          </p:cNvSpPr>
          <p:nvPr>
            <p:ph type="body" idx="1"/>
          </p:nvPr>
        </p:nvSpPr>
        <p:spPr>
          <a:xfrm>
            <a:off x="755650" y="1600200"/>
            <a:ext cx="7629525" cy="4800600"/>
          </a:xfrm>
        </p:spPr>
        <p:txBody>
          <a:bodyPr/>
          <a:lstStyle/>
          <a:p>
            <a:pPr>
              <a:lnSpc>
                <a:spcPct val="150000"/>
              </a:lnSpc>
            </a:pPr>
            <a:r>
              <a:rPr lang="zh-CN" altLang="en-US" sz="3600" b="0" dirty="0" smtClean="0">
                <a:latin typeface="微软雅黑" pitchFamily="34" charset="-122"/>
                <a:ea typeface="微软雅黑" pitchFamily="34" charset="-122"/>
              </a:rPr>
              <a:t>中文图书：</a:t>
            </a:r>
            <a:r>
              <a:rPr lang="en-US" altLang="zh-CN" sz="3600" b="0" dirty="0" smtClean="0">
                <a:latin typeface="微软雅黑" pitchFamily="34" charset="-122"/>
                <a:ea typeface="微软雅黑" pitchFamily="34" charset="-122"/>
              </a:rPr>
              <a:t> </a:t>
            </a:r>
          </a:p>
          <a:p>
            <a:pPr lvl="1">
              <a:lnSpc>
                <a:spcPct val="150000"/>
              </a:lnSpc>
            </a:pPr>
            <a:r>
              <a:rPr lang="en-US" altLang="zh-CN" sz="3200" dirty="0" smtClean="0">
                <a:latin typeface="微软雅黑" pitchFamily="34" charset="-122"/>
                <a:ea typeface="微软雅黑" pitchFamily="34" charset="-122"/>
              </a:rPr>
              <a:t>60</a:t>
            </a:r>
            <a:r>
              <a:rPr lang="zh-CN" altLang="en-US" sz="3200" dirty="0" smtClean="0">
                <a:latin typeface="微软雅黑" pitchFamily="34" charset="-122"/>
                <a:ea typeface="微软雅黑" pitchFamily="34" charset="-122"/>
              </a:rPr>
              <a:t>多万册</a:t>
            </a:r>
          </a:p>
          <a:p>
            <a:pPr>
              <a:lnSpc>
                <a:spcPct val="150000"/>
              </a:lnSpc>
            </a:pPr>
            <a:r>
              <a:rPr lang="zh-CN" altLang="en-US" sz="3600" b="0" dirty="0" smtClean="0">
                <a:latin typeface="微软雅黑" pitchFamily="34" charset="-122"/>
                <a:ea typeface="微软雅黑" pitchFamily="34" charset="-122"/>
              </a:rPr>
              <a:t>电子资源：</a:t>
            </a:r>
            <a:endParaRPr lang="en-US" altLang="zh-CN" sz="3600" b="0" dirty="0" smtClean="0">
              <a:latin typeface="微软雅黑" pitchFamily="34" charset="-122"/>
              <a:ea typeface="微软雅黑" pitchFamily="34" charset="-122"/>
            </a:endParaRPr>
          </a:p>
          <a:p>
            <a:pPr lvl="1">
              <a:lnSpc>
                <a:spcPct val="150000"/>
              </a:lnSpc>
            </a:pPr>
            <a:r>
              <a:rPr lang="en-US" altLang="zh-CN" sz="2800" dirty="0" smtClean="0">
                <a:latin typeface="微软雅黑" pitchFamily="34" charset="-122"/>
                <a:ea typeface="微软雅黑" pitchFamily="34" charset="-122"/>
              </a:rPr>
              <a:t>7</a:t>
            </a:r>
            <a:r>
              <a:rPr lang="zh-CN" altLang="en-US" sz="2800" dirty="0" smtClean="0">
                <a:latin typeface="微软雅黑" pitchFamily="34" charset="-122"/>
                <a:ea typeface="微软雅黑" pitchFamily="34" charset="-122"/>
              </a:rPr>
              <a:t>个</a:t>
            </a:r>
            <a:r>
              <a:rPr lang="en-US" altLang="zh-CN" sz="2800" dirty="0" smtClean="0">
                <a:latin typeface="微软雅黑" pitchFamily="34" charset="-122"/>
                <a:ea typeface="微软雅黑" pitchFamily="34" charset="-122"/>
              </a:rPr>
              <a:t> </a:t>
            </a:r>
            <a:r>
              <a:rPr lang="zh-CN" altLang="en-US" sz="2800" dirty="0" smtClean="0">
                <a:latin typeface="微软雅黑" pitchFamily="34" charset="-122"/>
                <a:ea typeface="微软雅黑" pitchFamily="34" charset="-122"/>
              </a:rPr>
              <a:t>外文数据库</a:t>
            </a:r>
            <a:endParaRPr lang="en-US" altLang="zh-CN" sz="2800" dirty="0" smtClean="0">
              <a:latin typeface="微软雅黑" pitchFamily="34" charset="-122"/>
              <a:ea typeface="微软雅黑" pitchFamily="34" charset="-122"/>
            </a:endParaRPr>
          </a:p>
          <a:p>
            <a:pPr lvl="1">
              <a:lnSpc>
                <a:spcPct val="150000"/>
              </a:lnSpc>
            </a:pPr>
            <a:r>
              <a:rPr lang="en-US" altLang="zh-CN" sz="2800" dirty="0" smtClean="0">
                <a:latin typeface="微软雅黑" pitchFamily="34" charset="-122"/>
                <a:ea typeface="微软雅黑" pitchFamily="34" charset="-122"/>
              </a:rPr>
              <a:t>30 </a:t>
            </a:r>
            <a:r>
              <a:rPr lang="zh-CN" altLang="en-US" sz="2800" dirty="0" smtClean="0">
                <a:latin typeface="微软雅黑" pitchFamily="34" charset="-122"/>
                <a:ea typeface="微软雅黑" pitchFamily="34" charset="-122"/>
              </a:rPr>
              <a:t>个中文数据库</a:t>
            </a:r>
            <a:endParaRPr lang="en-US" altLang="zh-CN" sz="3200" dirty="0" smtClean="0">
              <a:latin typeface="微软雅黑" pitchFamily="34" charset="-122"/>
              <a:ea typeface="微软雅黑" pitchFamily="34" charset="-122"/>
            </a:endParaRPr>
          </a:p>
          <a:p>
            <a:pPr>
              <a:buNone/>
            </a:pPr>
            <a:endParaRPr lang="zh-CN" alt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b="0" dirty="0" smtClean="0">
                <a:latin typeface="微软雅黑" pitchFamily="34" charset="-122"/>
                <a:ea typeface="微软雅黑" pitchFamily="34" charset="-122"/>
              </a:rPr>
              <a:t>Online Public Access Catalogue</a:t>
            </a:r>
            <a:r>
              <a:rPr lang="zh-CN" altLang="en-US" b="0" dirty="0" smtClean="0">
                <a:latin typeface="微软雅黑" pitchFamily="34" charset="-122"/>
                <a:ea typeface="微软雅黑" pitchFamily="34" charset="-122"/>
              </a:rPr>
              <a:t>（</a:t>
            </a:r>
            <a:r>
              <a:rPr lang="en-US" altLang="zh-CN" b="0" dirty="0" smtClean="0">
                <a:latin typeface="微软雅黑" pitchFamily="34" charset="-122"/>
                <a:ea typeface="微软雅黑" pitchFamily="34" charset="-122"/>
              </a:rPr>
              <a:t>OPAC</a:t>
            </a:r>
            <a:r>
              <a:rPr lang="zh-CN" altLang="en-US" b="0" dirty="0" smtClean="0">
                <a:latin typeface="微软雅黑" pitchFamily="34" charset="-122"/>
                <a:ea typeface="微软雅黑" pitchFamily="34" charset="-122"/>
              </a:rPr>
              <a:t>）</a:t>
            </a:r>
            <a:endParaRPr lang="zh-CN" altLang="en-US" dirty="0"/>
          </a:p>
        </p:txBody>
      </p:sp>
      <p:sp>
        <p:nvSpPr>
          <p:cNvPr id="3" name="内容占位符 2"/>
          <p:cNvSpPr>
            <a:spLocks noGrp="1"/>
          </p:cNvSpPr>
          <p:nvPr>
            <p:ph idx="1"/>
          </p:nvPr>
        </p:nvSpPr>
        <p:spPr>
          <a:xfrm>
            <a:off x="683568" y="1772816"/>
            <a:ext cx="7632848" cy="4320480"/>
          </a:xfrm>
        </p:spPr>
        <p:txBody>
          <a:bodyPr/>
          <a:lstStyle/>
          <a:p>
            <a:pPr>
              <a:lnSpc>
                <a:spcPct val="150000"/>
              </a:lnSpc>
            </a:pPr>
            <a:r>
              <a:rPr lang="zh-CN" altLang="en-US" sz="2400" b="0" dirty="0" smtClean="0">
                <a:latin typeface="微软雅黑" pitchFamily="34" charset="-122"/>
                <a:ea typeface="微软雅黑" pitchFamily="34" charset="-122"/>
              </a:rPr>
              <a:t>默认</a:t>
            </a:r>
            <a:r>
              <a:rPr lang="zh-CN" altLang="en-US" sz="2400" b="0" dirty="0" smtClean="0">
                <a:latin typeface="微软雅黑" pitchFamily="34" charset="-122"/>
                <a:ea typeface="微软雅黑" pitchFamily="34" charset="-122"/>
              </a:rPr>
              <a:t>检索途径：题名（复合检索项，包括书名、丛编名、并列正题名等）</a:t>
            </a:r>
            <a:endParaRPr lang="en-US" altLang="zh-CN" sz="2400" b="0" dirty="0" smtClean="0">
              <a:latin typeface="微软雅黑" pitchFamily="34" charset="-122"/>
              <a:ea typeface="微软雅黑" pitchFamily="34" charset="-122"/>
            </a:endParaRPr>
          </a:p>
          <a:p>
            <a:pPr>
              <a:lnSpc>
                <a:spcPct val="150000"/>
              </a:lnSpc>
            </a:pPr>
            <a:r>
              <a:rPr lang="zh-CN" altLang="en-US" sz="2400" b="0" dirty="0" smtClean="0">
                <a:latin typeface="微软雅黑" pitchFamily="34" charset="-122"/>
                <a:ea typeface="微软雅黑" pitchFamily="34" charset="-122"/>
              </a:rPr>
              <a:t>默认检索范围：所有书刊</a:t>
            </a:r>
            <a:endParaRPr lang="en-US" altLang="zh-CN" sz="2400" b="0" dirty="0" smtClean="0">
              <a:latin typeface="微软雅黑" pitchFamily="34" charset="-122"/>
              <a:ea typeface="微软雅黑" pitchFamily="34" charset="-122"/>
            </a:endParaRPr>
          </a:p>
          <a:p>
            <a:endParaRPr lang="en-US" altLang="zh-CN" sz="2400" b="0" dirty="0" smtClean="0"/>
          </a:p>
          <a:p>
            <a:pPr>
              <a:buNone/>
            </a:pPr>
            <a:endParaRPr lang="en-US" altLang="zh-CN" sz="2400" b="0" dirty="0" smtClean="0"/>
          </a:p>
          <a:p>
            <a:pPr>
              <a:buNone/>
            </a:pPr>
            <a:endParaRPr lang="zh-CN"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页脚占位符 3"/>
          <p:cNvSpPr>
            <a:spLocks noGrp="1"/>
          </p:cNvSpPr>
          <p:nvPr>
            <p:ph type="ftr" sz="quarter" idx="4294967295"/>
          </p:nvPr>
        </p:nvSpPr>
        <p:spPr>
          <a:xfrm>
            <a:off x="3779912" y="6525344"/>
            <a:ext cx="5059288" cy="259630"/>
          </a:xfrm>
        </p:spPr>
        <p:txBody>
          <a:bodyPr/>
          <a:lstStyle/>
          <a:p>
            <a:r>
              <a:rPr lang="en-US" altLang="zh-CN"/>
              <a:t>Company Logo</a:t>
            </a:r>
          </a:p>
        </p:txBody>
      </p:sp>
      <p:sp>
        <p:nvSpPr>
          <p:cNvPr id="75778" name="Rectangle 2"/>
          <p:cNvSpPr>
            <a:spLocks noGrp="1" noChangeArrowheads="1"/>
          </p:cNvSpPr>
          <p:nvPr>
            <p:ph type="title"/>
          </p:nvPr>
        </p:nvSpPr>
        <p:spPr/>
        <p:txBody>
          <a:bodyPr/>
          <a:lstStyle/>
          <a:p>
            <a:r>
              <a:rPr lang="en-US" altLang="zh-CN" sz="3600" dirty="0" smtClean="0"/>
              <a:t>Electronic resources</a:t>
            </a:r>
            <a:endParaRPr lang="en-US" altLang="zh-CN" sz="2000" dirty="0">
              <a:ea typeface="宋体" pitchFamily="2" charset="-122"/>
            </a:endParaRPr>
          </a:p>
        </p:txBody>
      </p:sp>
      <p:grpSp>
        <p:nvGrpSpPr>
          <p:cNvPr id="2" name="Group 92"/>
          <p:cNvGrpSpPr>
            <a:grpSpLocks/>
          </p:cNvGrpSpPr>
          <p:nvPr/>
        </p:nvGrpSpPr>
        <p:grpSpPr bwMode="auto">
          <a:xfrm>
            <a:off x="539552" y="1889448"/>
            <a:ext cx="2777753" cy="4968552"/>
            <a:chOff x="720" y="1296"/>
            <a:chExt cx="1367" cy="2542"/>
          </a:xfrm>
        </p:grpSpPr>
        <p:sp>
          <p:nvSpPr>
            <p:cNvPr id="75869" name="AutoShape 93"/>
            <p:cNvSpPr>
              <a:spLocks noChangeArrowheads="1"/>
            </p:cNvSpPr>
            <p:nvPr/>
          </p:nvSpPr>
          <p:spPr bwMode="gray">
            <a:xfrm>
              <a:off x="720" y="1490"/>
              <a:ext cx="1363" cy="1800"/>
            </a:xfrm>
            <a:prstGeom prst="roundRect">
              <a:avLst>
                <a:gd name="adj" fmla="val 17509"/>
              </a:avLst>
            </a:prstGeom>
            <a:gradFill rotWithShape="1">
              <a:gsLst>
                <a:gs pos="0">
                  <a:srgbClr val="4E91D4"/>
                </a:gs>
                <a:gs pos="100000">
                  <a:srgbClr val="3477A4"/>
                </a:gs>
              </a:gsLst>
              <a:lin ang="2700000" scaled="1"/>
            </a:gradFill>
            <a:ln w="9525">
              <a:noFill/>
              <a:round/>
              <a:headEnd/>
              <a:tailEnd/>
            </a:ln>
            <a:effectLst/>
          </p:spPr>
          <p:txBody>
            <a:bodyPr wrap="none" anchor="ctr"/>
            <a:lstStyle/>
            <a:p>
              <a:endParaRPr lang="zh-CN" altLang="en-US"/>
            </a:p>
          </p:txBody>
        </p:sp>
        <p:sp>
          <p:nvSpPr>
            <p:cNvPr id="75870" name="AutoShape 94"/>
            <p:cNvSpPr>
              <a:spLocks noChangeArrowheads="1"/>
            </p:cNvSpPr>
            <p:nvPr/>
          </p:nvSpPr>
          <p:spPr bwMode="gray">
            <a:xfrm>
              <a:off x="741" y="1495"/>
              <a:ext cx="1322" cy="1766"/>
            </a:xfrm>
            <a:prstGeom prst="roundRect">
              <a:avLst>
                <a:gd name="adj" fmla="val 16667"/>
              </a:avLst>
            </a:prstGeom>
            <a:solidFill>
              <a:srgbClr val="3CA1E6"/>
            </a:solidFill>
            <a:ln w="9525">
              <a:noFill/>
              <a:round/>
              <a:headEnd/>
              <a:tailEnd/>
            </a:ln>
            <a:effectLst/>
          </p:spPr>
          <p:txBody>
            <a:bodyPr wrap="none" anchor="ctr"/>
            <a:lstStyle/>
            <a:p>
              <a:endParaRPr lang="zh-CN" altLang="en-US"/>
            </a:p>
          </p:txBody>
        </p:sp>
        <p:sp>
          <p:nvSpPr>
            <p:cNvPr id="75871" name="AutoShape 95"/>
            <p:cNvSpPr>
              <a:spLocks noChangeArrowheads="1"/>
            </p:cNvSpPr>
            <p:nvPr/>
          </p:nvSpPr>
          <p:spPr bwMode="gray">
            <a:xfrm>
              <a:off x="752" y="2795"/>
              <a:ext cx="1304" cy="447"/>
            </a:xfrm>
            <a:prstGeom prst="roundRect">
              <a:avLst>
                <a:gd name="adj" fmla="val 50000"/>
              </a:avLst>
            </a:prstGeom>
            <a:gradFill rotWithShape="1">
              <a:gsLst>
                <a:gs pos="0">
                  <a:srgbClr val="3CA1E6">
                    <a:alpha val="0"/>
                  </a:srgbClr>
                </a:gs>
                <a:gs pos="100000">
                  <a:srgbClr val="3CA1E6">
                    <a:gamma/>
                    <a:tint val="51373"/>
                    <a:invGamma/>
                  </a:srgbClr>
                </a:gs>
              </a:gsLst>
              <a:lin ang="5400000" scaled="1"/>
            </a:gradFill>
            <a:ln w="9525">
              <a:noFill/>
              <a:round/>
              <a:headEnd/>
              <a:tailEnd/>
            </a:ln>
            <a:effectLst/>
          </p:spPr>
          <p:txBody>
            <a:bodyPr wrap="none" anchor="ctr"/>
            <a:lstStyle/>
            <a:p>
              <a:endParaRPr lang="zh-CN" altLang="en-US"/>
            </a:p>
          </p:txBody>
        </p:sp>
        <p:sp>
          <p:nvSpPr>
            <p:cNvPr id="75872" name="AutoShape 96"/>
            <p:cNvSpPr>
              <a:spLocks noChangeArrowheads="1"/>
            </p:cNvSpPr>
            <p:nvPr/>
          </p:nvSpPr>
          <p:spPr bwMode="gray">
            <a:xfrm>
              <a:off x="755" y="1494"/>
              <a:ext cx="1304" cy="446"/>
            </a:xfrm>
            <a:prstGeom prst="roundRect">
              <a:avLst>
                <a:gd name="adj" fmla="val 50000"/>
              </a:avLst>
            </a:prstGeom>
            <a:gradFill rotWithShape="1">
              <a:gsLst>
                <a:gs pos="0">
                  <a:srgbClr val="3CA1E6">
                    <a:gamma/>
                    <a:tint val="33333"/>
                    <a:invGamma/>
                  </a:srgbClr>
                </a:gs>
                <a:gs pos="100000">
                  <a:srgbClr val="3CA1E6">
                    <a:alpha val="0"/>
                  </a:srgbClr>
                </a:gs>
              </a:gsLst>
              <a:lin ang="5400000" scaled="1"/>
            </a:gradFill>
            <a:ln w="9525">
              <a:noFill/>
              <a:round/>
              <a:headEnd/>
              <a:tailEnd/>
            </a:ln>
            <a:effectLst/>
          </p:spPr>
          <p:txBody>
            <a:bodyPr wrap="none" anchor="ctr"/>
            <a:lstStyle/>
            <a:p>
              <a:endParaRPr lang="zh-CN" altLang="en-US"/>
            </a:p>
          </p:txBody>
        </p:sp>
        <p:sp>
          <p:nvSpPr>
            <p:cNvPr id="75873" name="AutoShape 97"/>
            <p:cNvSpPr>
              <a:spLocks noChangeArrowheads="1"/>
            </p:cNvSpPr>
            <p:nvPr/>
          </p:nvSpPr>
          <p:spPr bwMode="gray">
            <a:xfrm>
              <a:off x="724" y="3290"/>
              <a:ext cx="1363" cy="548"/>
            </a:xfrm>
            <a:prstGeom prst="roundRect">
              <a:avLst>
                <a:gd name="adj" fmla="val 40389"/>
              </a:avLst>
            </a:prstGeom>
            <a:gradFill rotWithShape="1">
              <a:gsLst>
                <a:gs pos="0">
                  <a:srgbClr val="729EB4"/>
                </a:gs>
                <a:gs pos="100000">
                  <a:schemeClr val="bg1"/>
                </a:gs>
              </a:gsLst>
              <a:lin ang="5400000" scaled="1"/>
            </a:gradFill>
            <a:ln w="9525">
              <a:noFill/>
              <a:round/>
              <a:headEnd/>
              <a:tailEnd/>
            </a:ln>
            <a:effectLst/>
          </p:spPr>
          <p:txBody>
            <a:bodyPr wrap="none" anchor="ctr"/>
            <a:lstStyle/>
            <a:p>
              <a:endParaRPr lang="zh-CN" altLang="en-US"/>
            </a:p>
          </p:txBody>
        </p:sp>
        <p:sp>
          <p:nvSpPr>
            <p:cNvPr id="75874" name="AutoShape 98"/>
            <p:cNvSpPr>
              <a:spLocks noChangeArrowheads="1"/>
            </p:cNvSpPr>
            <p:nvPr/>
          </p:nvSpPr>
          <p:spPr bwMode="gray">
            <a:xfrm>
              <a:off x="752" y="3305"/>
              <a:ext cx="1304" cy="487"/>
            </a:xfrm>
            <a:prstGeom prst="roundRect">
              <a:avLst>
                <a:gd name="adj" fmla="val 50000"/>
              </a:avLst>
            </a:prstGeom>
            <a:gradFill rotWithShape="1">
              <a:gsLst>
                <a:gs pos="0">
                  <a:srgbClr val="7DAFD4"/>
                </a:gs>
                <a:gs pos="100000">
                  <a:schemeClr val="bg1"/>
                </a:gs>
              </a:gsLst>
              <a:lin ang="5400000" scaled="1"/>
            </a:gradFill>
            <a:ln w="9525">
              <a:noFill/>
              <a:round/>
              <a:headEnd/>
              <a:tailEnd/>
            </a:ln>
            <a:effectLst/>
          </p:spPr>
          <p:txBody>
            <a:bodyPr wrap="none" anchor="ctr"/>
            <a:lstStyle/>
            <a:p>
              <a:endParaRPr lang="zh-CN" altLang="en-US"/>
            </a:p>
          </p:txBody>
        </p:sp>
        <p:grpSp>
          <p:nvGrpSpPr>
            <p:cNvPr id="3" name="Group 99"/>
            <p:cNvGrpSpPr>
              <a:grpSpLocks/>
            </p:cNvGrpSpPr>
            <p:nvPr/>
          </p:nvGrpSpPr>
          <p:grpSpPr bwMode="auto">
            <a:xfrm>
              <a:off x="1189" y="1296"/>
              <a:ext cx="405" cy="405"/>
              <a:chOff x="1289" y="582"/>
              <a:chExt cx="668" cy="668"/>
            </a:xfrm>
          </p:grpSpPr>
          <p:sp>
            <p:nvSpPr>
              <p:cNvPr id="75876" name="Oval 100"/>
              <p:cNvSpPr>
                <a:spLocks noChangeArrowheads="1"/>
              </p:cNvSpPr>
              <p:nvPr/>
            </p:nvSpPr>
            <p:spPr bwMode="gray">
              <a:xfrm>
                <a:off x="1289" y="582"/>
                <a:ext cx="668" cy="668"/>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75877" name="Oval 101"/>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75878" name="Oval 102"/>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75879" name="Oval 103"/>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75880" name="Oval 104"/>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75881" name="Text Box 105"/>
            <p:cNvSpPr txBox="1">
              <a:spLocks noChangeArrowheads="1"/>
            </p:cNvSpPr>
            <p:nvPr/>
          </p:nvSpPr>
          <p:spPr bwMode="gray">
            <a:xfrm>
              <a:off x="1276" y="1354"/>
              <a:ext cx="223" cy="288"/>
            </a:xfrm>
            <a:prstGeom prst="rect">
              <a:avLst/>
            </a:prstGeom>
            <a:noFill/>
            <a:ln w="9525" algn="ctr">
              <a:noFill/>
              <a:miter lim="800000"/>
              <a:headEnd/>
              <a:tailEnd/>
            </a:ln>
            <a:effectLst/>
          </p:spPr>
          <p:txBody>
            <a:bodyPr wrap="none">
              <a:spAutoFit/>
            </a:bodyPr>
            <a:lstStyle/>
            <a:p>
              <a:pPr algn="ctr"/>
              <a:r>
                <a:rPr lang="en-US" altLang="zh-CN" sz="2400">
                  <a:solidFill>
                    <a:srgbClr val="000000"/>
                  </a:solidFill>
                  <a:ea typeface="宋体" pitchFamily="2" charset="-122"/>
                </a:rPr>
                <a:t>1</a:t>
              </a:r>
              <a:endParaRPr lang="en-US" altLang="zh-CN">
                <a:ea typeface="宋体" pitchFamily="2" charset="-122"/>
              </a:endParaRPr>
            </a:p>
          </p:txBody>
        </p:sp>
        <p:sp>
          <p:nvSpPr>
            <p:cNvPr id="75882" name="Text Box 106"/>
            <p:cNvSpPr txBox="1">
              <a:spLocks noChangeArrowheads="1"/>
            </p:cNvSpPr>
            <p:nvPr/>
          </p:nvSpPr>
          <p:spPr bwMode="gray">
            <a:xfrm>
              <a:off x="755" y="1715"/>
              <a:ext cx="1296" cy="1323"/>
            </a:xfrm>
            <a:prstGeom prst="rect">
              <a:avLst/>
            </a:prstGeom>
            <a:noFill/>
            <a:ln w="9525" algn="ctr">
              <a:noFill/>
              <a:miter lim="800000"/>
              <a:headEnd/>
              <a:tailEnd/>
            </a:ln>
            <a:effectLst/>
          </p:spPr>
          <p:txBody>
            <a:bodyPr wrap="square">
              <a:spAutoFit/>
            </a:bodyPr>
            <a:lstStyle/>
            <a:p>
              <a:pPr algn="ctr">
                <a:lnSpc>
                  <a:spcPct val="150000"/>
                </a:lnSpc>
              </a:pPr>
              <a:r>
                <a:rPr lang="en-US" altLang="zh-CN" sz="2000" b="1" dirty="0" smtClean="0">
                  <a:solidFill>
                    <a:srgbClr val="000000"/>
                  </a:solidFill>
                  <a:latin typeface="Verdana" pitchFamily="34" charset="0"/>
                  <a:ea typeface="宋体" pitchFamily="2" charset="-122"/>
                </a:rPr>
                <a:t>E-books</a:t>
              </a:r>
            </a:p>
            <a:p>
              <a:pPr algn="ctr">
                <a:lnSpc>
                  <a:spcPct val="150000"/>
                </a:lnSpc>
              </a:pPr>
              <a:r>
                <a:rPr lang="zh-CN" altLang="en-US" sz="2400" b="1" dirty="0" smtClean="0">
                  <a:solidFill>
                    <a:schemeClr val="accent2">
                      <a:lumMod val="50000"/>
                    </a:schemeClr>
                  </a:solidFill>
                  <a:latin typeface="黑体" pitchFamily="2" charset="-122"/>
                  <a:ea typeface="黑体" pitchFamily="2" charset="-122"/>
                </a:rPr>
                <a:t>超星</a:t>
              </a:r>
              <a:endParaRPr lang="en-US" altLang="zh-CN" sz="2400" b="1" dirty="0" smtClean="0">
                <a:solidFill>
                  <a:schemeClr val="accent2">
                    <a:lumMod val="50000"/>
                  </a:schemeClr>
                </a:solidFill>
                <a:latin typeface="黑体" pitchFamily="2" charset="-122"/>
                <a:ea typeface="黑体" pitchFamily="2" charset="-122"/>
              </a:endParaRPr>
            </a:p>
            <a:p>
              <a:pPr algn="ctr">
                <a:lnSpc>
                  <a:spcPct val="150000"/>
                </a:lnSpc>
              </a:pPr>
              <a:r>
                <a:rPr lang="zh-CN" altLang="en-US" sz="2400" b="1" dirty="0" smtClean="0">
                  <a:solidFill>
                    <a:schemeClr val="accent2">
                      <a:lumMod val="50000"/>
                    </a:schemeClr>
                  </a:solidFill>
                  <a:latin typeface="黑体" pitchFamily="2" charset="-122"/>
                  <a:ea typeface="黑体" pitchFamily="2" charset="-122"/>
                </a:rPr>
                <a:t>读秀</a:t>
              </a:r>
              <a:endParaRPr lang="en-US" altLang="zh-CN" sz="2400" b="1" dirty="0" smtClean="0">
                <a:solidFill>
                  <a:schemeClr val="accent2">
                    <a:lumMod val="50000"/>
                  </a:schemeClr>
                </a:solidFill>
                <a:latin typeface="黑体" pitchFamily="2" charset="-122"/>
                <a:ea typeface="黑体" pitchFamily="2" charset="-122"/>
              </a:endParaRPr>
            </a:p>
            <a:p>
              <a:pPr algn="ctr">
                <a:lnSpc>
                  <a:spcPct val="150000"/>
                </a:lnSpc>
              </a:pPr>
              <a:r>
                <a:rPr lang="en-US" altLang="zh-CN" sz="2400" b="1" dirty="0" smtClean="0">
                  <a:solidFill>
                    <a:schemeClr val="accent2">
                      <a:lumMod val="50000"/>
                    </a:schemeClr>
                  </a:solidFill>
                  <a:latin typeface="黑体" pitchFamily="2" charset="-122"/>
                  <a:ea typeface="黑体" pitchFamily="2" charset="-122"/>
                </a:rPr>
                <a:t>ACLS</a:t>
              </a:r>
              <a:r>
                <a:rPr lang="en-US" altLang="zh-CN" sz="2400" b="1" dirty="0" smtClean="0">
                  <a:solidFill>
                    <a:srgbClr val="000000"/>
                  </a:solidFill>
                  <a:latin typeface="黑体" pitchFamily="2" charset="-122"/>
                  <a:ea typeface="黑体" pitchFamily="2" charset="-122"/>
                </a:rPr>
                <a:t> </a:t>
              </a:r>
            </a:p>
            <a:p>
              <a:endParaRPr lang="en-US" altLang="zh-CN" dirty="0">
                <a:ea typeface="宋体" pitchFamily="2" charset="-122"/>
              </a:endParaRPr>
            </a:p>
          </p:txBody>
        </p:sp>
      </p:grpSp>
      <p:grpSp>
        <p:nvGrpSpPr>
          <p:cNvPr id="4" name="Group 107"/>
          <p:cNvGrpSpPr>
            <a:grpSpLocks/>
          </p:cNvGrpSpPr>
          <p:nvPr/>
        </p:nvGrpSpPr>
        <p:grpSpPr bwMode="auto">
          <a:xfrm>
            <a:off x="3347864" y="1844824"/>
            <a:ext cx="2736304" cy="5013176"/>
            <a:chOff x="2208" y="1296"/>
            <a:chExt cx="1365" cy="2542"/>
          </a:xfrm>
        </p:grpSpPr>
        <p:sp>
          <p:nvSpPr>
            <p:cNvPr id="75884" name="AutoShape 108"/>
            <p:cNvSpPr>
              <a:spLocks noChangeArrowheads="1"/>
            </p:cNvSpPr>
            <p:nvPr/>
          </p:nvSpPr>
          <p:spPr bwMode="gray">
            <a:xfrm>
              <a:off x="2208" y="1490"/>
              <a:ext cx="1363" cy="1800"/>
            </a:xfrm>
            <a:prstGeom prst="roundRect">
              <a:avLst>
                <a:gd name="adj" fmla="val 17509"/>
              </a:avLst>
            </a:prstGeom>
            <a:gradFill rotWithShape="1">
              <a:gsLst>
                <a:gs pos="0">
                  <a:srgbClr val="34B034"/>
                </a:gs>
                <a:gs pos="100000">
                  <a:srgbClr val="3F8B4A"/>
                </a:gs>
              </a:gsLst>
              <a:lin ang="2700000" scaled="1"/>
            </a:gradFill>
            <a:ln w="9525">
              <a:noFill/>
              <a:round/>
              <a:headEnd/>
              <a:tailEnd/>
            </a:ln>
            <a:effectLst/>
          </p:spPr>
          <p:txBody>
            <a:bodyPr wrap="none" anchor="ctr"/>
            <a:lstStyle/>
            <a:p>
              <a:endParaRPr lang="zh-CN" altLang="en-US"/>
            </a:p>
          </p:txBody>
        </p:sp>
        <p:sp>
          <p:nvSpPr>
            <p:cNvPr id="75885" name="AutoShape 109"/>
            <p:cNvSpPr>
              <a:spLocks noChangeArrowheads="1"/>
            </p:cNvSpPr>
            <p:nvPr/>
          </p:nvSpPr>
          <p:spPr bwMode="gray">
            <a:xfrm>
              <a:off x="2229" y="1495"/>
              <a:ext cx="1322" cy="1766"/>
            </a:xfrm>
            <a:prstGeom prst="roundRect">
              <a:avLst>
                <a:gd name="adj" fmla="val 16667"/>
              </a:avLst>
            </a:prstGeom>
            <a:solidFill>
              <a:srgbClr val="73E77E"/>
            </a:solidFill>
            <a:ln w="9525">
              <a:noFill/>
              <a:round/>
              <a:headEnd/>
              <a:tailEnd/>
            </a:ln>
            <a:effectLst/>
          </p:spPr>
          <p:txBody>
            <a:bodyPr wrap="none" anchor="ctr"/>
            <a:lstStyle/>
            <a:p>
              <a:endParaRPr lang="zh-CN" altLang="en-US"/>
            </a:p>
          </p:txBody>
        </p:sp>
        <p:sp>
          <p:nvSpPr>
            <p:cNvPr id="75886" name="AutoShape 110"/>
            <p:cNvSpPr>
              <a:spLocks noChangeArrowheads="1"/>
            </p:cNvSpPr>
            <p:nvPr/>
          </p:nvSpPr>
          <p:spPr bwMode="gray">
            <a:xfrm>
              <a:off x="2208" y="2801"/>
              <a:ext cx="1304" cy="585"/>
            </a:xfrm>
            <a:prstGeom prst="roundRect">
              <a:avLst>
                <a:gd name="adj" fmla="val 50000"/>
              </a:avLst>
            </a:prstGeom>
            <a:gradFill rotWithShape="1">
              <a:gsLst>
                <a:gs pos="0">
                  <a:srgbClr val="73E77E"/>
                </a:gs>
                <a:gs pos="100000">
                  <a:srgbClr val="73E77E">
                    <a:gamma/>
                    <a:tint val="54510"/>
                    <a:invGamma/>
                  </a:srgbClr>
                </a:gs>
              </a:gsLst>
              <a:lin ang="5400000" scaled="1"/>
            </a:gradFill>
            <a:ln w="9525">
              <a:noFill/>
              <a:round/>
              <a:headEnd/>
              <a:tailEnd/>
            </a:ln>
            <a:effectLst/>
          </p:spPr>
          <p:txBody>
            <a:bodyPr wrap="none" anchor="ctr"/>
            <a:lstStyle/>
            <a:p>
              <a:endParaRPr lang="zh-CN" altLang="en-US"/>
            </a:p>
          </p:txBody>
        </p:sp>
        <p:sp>
          <p:nvSpPr>
            <p:cNvPr id="75887" name="AutoShape 111"/>
            <p:cNvSpPr>
              <a:spLocks noChangeArrowheads="1"/>
            </p:cNvSpPr>
            <p:nvPr/>
          </p:nvSpPr>
          <p:spPr bwMode="gray">
            <a:xfrm>
              <a:off x="2240" y="1509"/>
              <a:ext cx="1304" cy="446"/>
            </a:xfrm>
            <a:prstGeom prst="roundRect">
              <a:avLst>
                <a:gd name="adj" fmla="val 50000"/>
              </a:avLst>
            </a:prstGeom>
            <a:gradFill rotWithShape="1">
              <a:gsLst>
                <a:gs pos="0">
                  <a:srgbClr val="73E77E">
                    <a:gamma/>
                    <a:tint val="33333"/>
                    <a:invGamma/>
                  </a:srgbClr>
                </a:gs>
                <a:gs pos="100000">
                  <a:srgbClr val="73E77E"/>
                </a:gs>
              </a:gsLst>
              <a:lin ang="5400000" scaled="1"/>
            </a:gradFill>
            <a:ln w="9525">
              <a:noFill/>
              <a:round/>
              <a:headEnd/>
              <a:tailEnd/>
            </a:ln>
            <a:effectLst/>
          </p:spPr>
          <p:txBody>
            <a:bodyPr wrap="none" anchor="ctr"/>
            <a:lstStyle/>
            <a:p>
              <a:endParaRPr lang="zh-CN" altLang="en-US"/>
            </a:p>
          </p:txBody>
        </p:sp>
        <p:sp>
          <p:nvSpPr>
            <p:cNvPr id="75888" name="Oval 112"/>
            <p:cNvSpPr>
              <a:spLocks noChangeArrowheads="1"/>
            </p:cNvSpPr>
            <p:nvPr/>
          </p:nvSpPr>
          <p:spPr bwMode="gray">
            <a:xfrm>
              <a:off x="2677" y="1296"/>
              <a:ext cx="405" cy="405"/>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75889" name="Oval 113"/>
            <p:cNvSpPr>
              <a:spLocks noChangeArrowheads="1"/>
            </p:cNvSpPr>
            <p:nvPr/>
          </p:nvSpPr>
          <p:spPr bwMode="gray">
            <a:xfrm>
              <a:off x="2681" y="1299"/>
              <a:ext cx="392" cy="392"/>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75890" name="Oval 114"/>
            <p:cNvSpPr>
              <a:spLocks noChangeArrowheads="1"/>
            </p:cNvSpPr>
            <p:nvPr/>
          </p:nvSpPr>
          <p:spPr bwMode="gray">
            <a:xfrm>
              <a:off x="2686" y="1301"/>
              <a:ext cx="383" cy="383"/>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75891" name="Oval 115"/>
            <p:cNvSpPr>
              <a:spLocks noChangeArrowheads="1"/>
            </p:cNvSpPr>
            <p:nvPr/>
          </p:nvSpPr>
          <p:spPr bwMode="gray">
            <a:xfrm>
              <a:off x="2690" y="1305"/>
              <a:ext cx="364" cy="357"/>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75892" name="Oval 116"/>
            <p:cNvSpPr>
              <a:spLocks noChangeArrowheads="1"/>
            </p:cNvSpPr>
            <p:nvPr/>
          </p:nvSpPr>
          <p:spPr bwMode="gray">
            <a:xfrm>
              <a:off x="2712" y="1315"/>
              <a:ext cx="323" cy="290"/>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sp>
          <p:nvSpPr>
            <p:cNvPr id="75893" name="Text Box 117"/>
            <p:cNvSpPr txBox="1">
              <a:spLocks noChangeArrowheads="1"/>
            </p:cNvSpPr>
            <p:nvPr/>
          </p:nvSpPr>
          <p:spPr bwMode="gray">
            <a:xfrm>
              <a:off x="2764" y="1354"/>
              <a:ext cx="223" cy="288"/>
            </a:xfrm>
            <a:prstGeom prst="rect">
              <a:avLst/>
            </a:prstGeom>
            <a:noFill/>
            <a:ln w="9525" algn="ctr">
              <a:noFill/>
              <a:miter lim="800000"/>
              <a:headEnd/>
              <a:tailEnd/>
            </a:ln>
            <a:effectLst/>
          </p:spPr>
          <p:txBody>
            <a:bodyPr wrap="none">
              <a:spAutoFit/>
            </a:bodyPr>
            <a:lstStyle/>
            <a:p>
              <a:pPr algn="ctr"/>
              <a:r>
                <a:rPr lang="en-US" altLang="zh-CN" sz="2400">
                  <a:solidFill>
                    <a:srgbClr val="000000"/>
                  </a:solidFill>
                  <a:ea typeface="宋体" pitchFamily="2" charset="-122"/>
                </a:rPr>
                <a:t>2</a:t>
              </a:r>
              <a:endParaRPr lang="en-US" altLang="zh-CN">
                <a:ea typeface="宋体" pitchFamily="2" charset="-122"/>
              </a:endParaRPr>
            </a:p>
          </p:txBody>
        </p:sp>
        <p:sp>
          <p:nvSpPr>
            <p:cNvPr id="75894" name="Text Box 118"/>
            <p:cNvSpPr txBox="1">
              <a:spLocks noChangeArrowheads="1"/>
            </p:cNvSpPr>
            <p:nvPr/>
          </p:nvSpPr>
          <p:spPr bwMode="gray">
            <a:xfrm>
              <a:off x="2256" y="1734"/>
              <a:ext cx="1296" cy="1483"/>
            </a:xfrm>
            <a:prstGeom prst="rect">
              <a:avLst/>
            </a:prstGeom>
            <a:noFill/>
            <a:ln w="9525" algn="ctr">
              <a:noFill/>
              <a:miter lim="800000"/>
              <a:headEnd/>
              <a:tailEnd/>
            </a:ln>
            <a:effectLst/>
          </p:spPr>
          <p:txBody>
            <a:bodyPr wrap="square">
              <a:spAutoFit/>
            </a:bodyPr>
            <a:lstStyle/>
            <a:p>
              <a:pPr algn="ctr">
                <a:lnSpc>
                  <a:spcPct val="150000"/>
                </a:lnSpc>
              </a:pPr>
              <a:r>
                <a:rPr lang="en-US" altLang="zh-CN" sz="2000" b="1" dirty="0" smtClean="0">
                  <a:solidFill>
                    <a:srgbClr val="000000"/>
                  </a:solidFill>
                  <a:latin typeface="Verdana" pitchFamily="34" charset="0"/>
                  <a:ea typeface="宋体" pitchFamily="2" charset="-122"/>
                </a:rPr>
                <a:t>Journal articles</a:t>
              </a:r>
            </a:p>
            <a:p>
              <a:pPr algn="ctr"/>
              <a:r>
                <a:rPr lang="en-US" altLang="zh-CN" sz="2200" b="1" dirty="0" smtClean="0">
                  <a:solidFill>
                    <a:schemeClr val="accent2">
                      <a:lumMod val="50000"/>
                    </a:schemeClr>
                  </a:solidFill>
                  <a:latin typeface="黑体" pitchFamily="2" charset="-122"/>
                  <a:ea typeface="黑体" pitchFamily="2" charset="-122"/>
                </a:rPr>
                <a:t>CNKI</a:t>
              </a:r>
            </a:p>
            <a:p>
              <a:pPr algn="ctr"/>
              <a:r>
                <a:rPr lang="zh-CN" altLang="en-US" sz="2200" b="1" dirty="0" smtClean="0">
                  <a:solidFill>
                    <a:schemeClr val="accent2">
                      <a:lumMod val="50000"/>
                    </a:schemeClr>
                  </a:solidFill>
                  <a:latin typeface="黑体" pitchFamily="2" charset="-122"/>
                  <a:ea typeface="黑体" pitchFamily="2" charset="-122"/>
                </a:rPr>
                <a:t>维普</a:t>
              </a:r>
              <a:endParaRPr lang="en-US" altLang="zh-CN" sz="2200" b="1" dirty="0" smtClean="0">
                <a:solidFill>
                  <a:schemeClr val="accent2">
                    <a:lumMod val="50000"/>
                  </a:schemeClr>
                </a:solidFill>
                <a:latin typeface="黑体" pitchFamily="2" charset="-122"/>
                <a:ea typeface="黑体" pitchFamily="2" charset="-122"/>
              </a:endParaRPr>
            </a:p>
            <a:p>
              <a:pPr algn="ctr"/>
              <a:r>
                <a:rPr lang="zh-CN" altLang="en-US" sz="2200" b="1" dirty="0" smtClean="0">
                  <a:solidFill>
                    <a:schemeClr val="accent2">
                      <a:lumMod val="50000"/>
                    </a:schemeClr>
                  </a:solidFill>
                  <a:latin typeface="黑体" pitchFamily="2" charset="-122"/>
                  <a:ea typeface="黑体" pitchFamily="2" charset="-122"/>
                </a:rPr>
                <a:t>人大复印资料</a:t>
              </a:r>
              <a:endParaRPr lang="en-US" altLang="zh-CN" sz="2200" b="1" dirty="0" smtClean="0">
                <a:solidFill>
                  <a:schemeClr val="accent2">
                    <a:lumMod val="50000"/>
                  </a:schemeClr>
                </a:solidFill>
                <a:latin typeface="黑体" pitchFamily="2" charset="-122"/>
                <a:ea typeface="黑体" pitchFamily="2" charset="-122"/>
              </a:endParaRPr>
            </a:p>
            <a:p>
              <a:pPr algn="ctr"/>
              <a:r>
                <a:rPr lang="en-US" altLang="zh-CN" sz="2200" b="1" dirty="0" smtClean="0">
                  <a:solidFill>
                    <a:schemeClr val="accent2">
                      <a:lumMod val="50000"/>
                    </a:schemeClr>
                  </a:solidFill>
                  <a:latin typeface="黑体" pitchFamily="2" charset="-122"/>
                  <a:ea typeface="黑体" pitchFamily="2" charset="-122"/>
                </a:rPr>
                <a:t>EBSCO</a:t>
              </a:r>
            </a:p>
            <a:p>
              <a:pPr algn="ctr"/>
              <a:r>
                <a:rPr lang="en-US" altLang="zh-CN" sz="2200" b="1" dirty="0" smtClean="0">
                  <a:solidFill>
                    <a:schemeClr val="accent2">
                      <a:lumMod val="50000"/>
                    </a:schemeClr>
                  </a:solidFill>
                  <a:latin typeface="黑体" pitchFamily="2" charset="-122"/>
                  <a:ea typeface="黑体" pitchFamily="2" charset="-122"/>
                </a:rPr>
                <a:t>Springer link</a:t>
              </a:r>
              <a:endParaRPr lang="en-US" altLang="zh-CN" sz="2200" b="1" dirty="0" smtClean="0">
                <a:solidFill>
                  <a:schemeClr val="accent2">
                    <a:lumMod val="50000"/>
                  </a:schemeClr>
                </a:solidFill>
                <a:latin typeface="黑体" pitchFamily="2" charset="-122"/>
                <a:ea typeface="黑体" pitchFamily="2" charset="-122"/>
              </a:endParaRPr>
            </a:p>
            <a:p>
              <a:pPr algn="ctr"/>
              <a:r>
                <a:rPr lang="en-US" altLang="zh-CN" sz="2200" b="1" dirty="0" smtClean="0">
                  <a:solidFill>
                    <a:schemeClr val="accent2">
                      <a:lumMod val="50000"/>
                    </a:schemeClr>
                  </a:solidFill>
                  <a:latin typeface="黑体" pitchFamily="2" charset="-122"/>
                  <a:ea typeface="黑体" pitchFamily="2" charset="-122"/>
                </a:rPr>
                <a:t>JSTOR</a:t>
              </a:r>
            </a:p>
            <a:p>
              <a:pPr algn="ctr"/>
              <a:r>
                <a:rPr lang="zh-CN" altLang="en-US" sz="2200" b="1" dirty="0" smtClean="0">
                  <a:solidFill>
                    <a:schemeClr val="accent2">
                      <a:lumMod val="50000"/>
                    </a:schemeClr>
                  </a:solidFill>
                  <a:latin typeface="黑体" pitchFamily="2" charset="-122"/>
                  <a:ea typeface="黑体" pitchFamily="2" charset="-122"/>
                </a:rPr>
                <a:t>剑桥期刊</a:t>
              </a:r>
              <a:endParaRPr lang="en-US" altLang="zh-CN" sz="2200" b="1" dirty="0" smtClean="0">
                <a:solidFill>
                  <a:schemeClr val="accent2">
                    <a:lumMod val="50000"/>
                  </a:schemeClr>
                </a:solidFill>
                <a:latin typeface="黑体" pitchFamily="2" charset="-122"/>
                <a:ea typeface="黑体" pitchFamily="2" charset="-122"/>
              </a:endParaRPr>
            </a:p>
          </p:txBody>
        </p:sp>
        <p:sp>
          <p:nvSpPr>
            <p:cNvPr id="75895" name="AutoShape 119"/>
            <p:cNvSpPr>
              <a:spLocks noChangeArrowheads="1"/>
            </p:cNvSpPr>
            <p:nvPr/>
          </p:nvSpPr>
          <p:spPr bwMode="gray">
            <a:xfrm>
              <a:off x="2210" y="3290"/>
              <a:ext cx="1363" cy="548"/>
            </a:xfrm>
            <a:prstGeom prst="roundRect">
              <a:avLst>
                <a:gd name="adj" fmla="val 40389"/>
              </a:avLst>
            </a:prstGeom>
            <a:gradFill rotWithShape="1">
              <a:gsLst>
                <a:gs pos="0">
                  <a:srgbClr val="58A4AE"/>
                </a:gs>
                <a:gs pos="100000">
                  <a:schemeClr val="bg1"/>
                </a:gs>
              </a:gsLst>
              <a:lin ang="5400000" scaled="1"/>
            </a:gradFill>
            <a:ln w="9525">
              <a:noFill/>
              <a:round/>
              <a:headEnd/>
              <a:tailEnd/>
            </a:ln>
            <a:effectLst/>
          </p:spPr>
          <p:txBody>
            <a:bodyPr wrap="none" anchor="ctr"/>
            <a:lstStyle/>
            <a:p>
              <a:endParaRPr lang="zh-CN" altLang="en-US"/>
            </a:p>
          </p:txBody>
        </p:sp>
        <p:sp>
          <p:nvSpPr>
            <p:cNvPr id="75896" name="AutoShape 120"/>
            <p:cNvSpPr>
              <a:spLocks noChangeArrowheads="1"/>
            </p:cNvSpPr>
            <p:nvPr/>
          </p:nvSpPr>
          <p:spPr bwMode="gray">
            <a:xfrm>
              <a:off x="2238" y="3305"/>
              <a:ext cx="1304" cy="487"/>
            </a:xfrm>
            <a:prstGeom prst="roundRect">
              <a:avLst>
                <a:gd name="adj" fmla="val 50000"/>
              </a:avLst>
            </a:prstGeom>
            <a:gradFill rotWithShape="1">
              <a:gsLst>
                <a:gs pos="0">
                  <a:srgbClr val="72B2BB"/>
                </a:gs>
                <a:gs pos="100000">
                  <a:schemeClr val="bg1"/>
                </a:gs>
              </a:gsLst>
              <a:lin ang="5400000" scaled="1"/>
            </a:gradFill>
            <a:ln w="9525">
              <a:noFill/>
              <a:round/>
              <a:headEnd/>
              <a:tailEnd/>
            </a:ln>
            <a:effectLst/>
          </p:spPr>
          <p:txBody>
            <a:bodyPr wrap="none" anchor="ctr"/>
            <a:lstStyle/>
            <a:p>
              <a:endParaRPr lang="zh-CN" altLang="en-US"/>
            </a:p>
          </p:txBody>
        </p:sp>
      </p:grpSp>
      <p:grpSp>
        <p:nvGrpSpPr>
          <p:cNvPr id="5" name="Group 121"/>
          <p:cNvGrpSpPr>
            <a:grpSpLocks/>
          </p:cNvGrpSpPr>
          <p:nvPr/>
        </p:nvGrpSpPr>
        <p:grpSpPr bwMode="auto">
          <a:xfrm>
            <a:off x="6084168" y="1844824"/>
            <a:ext cx="2664296" cy="5013176"/>
            <a:chOff x="3692" y="1296"/>
            <a:chExt cx="1367" cy="2542"/>
          </a:xfrm>
        </p:grpSpPr>
        <p:sp>
          <p:nvSpPr>
            <p:cNvPr id="75898" name="AutoShape 122"/>
            <p:cNvSpPr>
              <a:spLocks noChangeArrowheads="1"/>
            </p:cNvSpPr>
            <p:nvPr/>
          </p:nvSpPr>
          <p:spPr bwMode="gray">
            <a:xfrm>
              <a:off x="3696" y="1490"/>
              <a:ext cx="1363" cy="1800"/>
            </a:xfrm>
            <a:prstGeom prst="roundRect">
              <a:avLst>
                <a:gd name="adj" fmla="val 17509"/>
              </a:avLst>
            </a:prstGeom>
            <a:gradFill rotWithShape="1">
              <a:gsLst>
                <a:gs pos="0">
                  <a:srgbClr val="B59F43"/>
                </a:gs>
                <a:gs pos="100000">
                  <a:srgbClr val="8F8849"/>
                </a:gs>
              </a:gsLst>
              <a:lin ang="2700000" scaled="1"/>
            </a:gradFill>
            <a:ln w="9525">
              <a:noFill/>
              <a:round/>
              <a:headEnd/>
              <a:tailEnd/>
            </a:ln>
            <a:effectLst/>
          </p:spPr>
          <p:txBody>
            <a:bodyPr wrap="none" anchor="ctr"/>
            <a:lstStyle/>
            <a:p>
              <a:endParaRPr lang="zh-CN" altLang="en-US"/>
            </a:p>
          </p:txBody>
        </p:sp>
        <p:sp>
          <p:nvSpPr>
            <p:cNvPr id="75899" name="AutoShape 123"/>
            <p:cNvSpPr>
              <a:spLocks noChangeArrowheads="1"/>
            </p:cNvSpPr>
            <p:nvPr/>
          </p:nvSpPr>
          <p:spPr bwMode="gray">
            <a:xfrm>
              <a:off x="3717" y="1495"/>
              <a:ext cx="1322" cy="1766"/>
            </a:xfrm>
            <a:prstGeom prst="roundRect">
              <a:avLst>
                <a:gd name="adj" fmla="val 16667"/>
              </a:avLst>
            </a:prstGeom>
            <a:solidFill>
              <a:srgbClr val="E9E065"/>
            </a:solidFill>
            <a:ln w="9525">
              <a:noFill/>
              <a:round/>
              <a:headEnd/>
              <a:tailEnd/>
            </a:ln>
            <a:effectLst/>
          </p:spPr>
          <p:txBody>
            <a:bodyPr wrap="none" anchor="ctr"/>
            <a:lstStyle/>
            <a:p>
              <a:endParaRPr lang="zh-CN" altLang="en-US"/>
            </a:p>
          </p:txBody>
        </p:sp>
        <p:sp>
          <p:nvSpPr>
            <p:cNvPr id="75900" name="AutoShape 124"/>
            <p:cNvSpPr>
              <a:spLocks noChangeArrowheads="1"/>
            </p:cNvSpPr>
            <p:nvPr/>
          </p:nvSpPr>
          <p:spPr bwMode="gray">
            <a:xfrm>
              <a:off x="3728" y="2795"/>
              <a:ext cx="1304" cy="447"/>
            </a:xfrm>
            <a:prstGeom prst="roundRect">
              <a:avLst>
                <a:gd name="adj" fmla="val 50000"/>
              </a:avLst>
            </a:prstGeom>
            <a:gradFill rotWithShape="1">
              <a:gsLst>
                <a:gs pos="0">
                  <a:srgbClr val="E9E065"/>
                </a:gs>
                <a:gs pos="100000">
                  <a:srgbClr val="E9E065">
                    <a:gamma/>
                    <a:tint val="57647"/>
                    <a:invGamma/>
                  </a:srgbClr>
                </a:gs>
              </a:gsLst>
              <a:lin ang="5400000" scaled="1"/>
            </a:gradFill>
            <a:ln w="9525">
              <a:noFill/>
              <a:round/>
              <a:headEnd/>
              <a:tailEnd/>
            </a:ln>
            <a:effectLst/>
          </p:spPr>
          <p:txBody>
            <a:bodyPr wrap="none" anchor="ctr"/>
            <a:lstStyle/>
            <a:p>
              <a:endParaRPr lang="zh-CN" altLang="en-US"/>
            </a:p>
          </p:txBody>
        </p:sp>
        <p:sp>
          <p:nvSpPr>
            <p:cNvPr id="75901" name="AutoShape 125"/>
            <p:cNvSpPr>
              <a:spLocks noChangeArrowheads="1"/>
            </p:cNvSpPr>
            <p:nvPr/>
          </p:nvSpPr>
          <p:spPr bwMode="gray">
            <a:xfrm>
              <a:off x="3728" y="1509"/>
              <a:ext cx="1304" cy="446"/>
            </a:xfrm>
            <a:prstGeom prst="roundRect">
              <a:avLst>
                <a:gd name="adj" fmla="val 50000"/>
              </a:avLst>
            </a:prstGeom>
            <a:gradFill rotWithShape="1">
              <a:gsLst>
                <a:gs pos="0">
                  <a:srgbClr val="E9E065">
                    <a:gamma/>
                    <a:tint val="33333"/>
                    <a:invGamma/>
                  </a:srgbClr>
                </a:gs>
                <a:gs pos="100000">
                  <a:srgbClr val="E9E065"/>
                </a:gs>
              </a:gsLst>
              <a:lin ang="5400000" scaled="1"/>
            </a:gradFill>
            <a:ln w="9525">
              <a:noFill/>
              <a:round/>
              <a:headEnd/>
              <a:tailEnd/>
            </a:ln>
            <a:effectLst/>
          </p:spPr>
          <p:txBody>
            <a:bodyPr wrap="none" anchor="ctr"/>
            <a:lstStyle/>
            <a:p>
              <a:endParaRPr lang="zh-CN" altLang="en-US"/>
            </a:p>
          </p:txBody>
        </p:sp>
        <p:grpSp>
          <p:nvGrpSpPr>
            <p:cNvPr id="6" name="Group 126"/>
            <p:cNvGrpSpPr>
              <a:grpSpLocks/>
            </p:cNvGrpSpPr>
            <p:nvPr/>
          </p:nvGrpSpPr>
          <p:grpSpPr bwMode="auto">
            <a:xfrm>
              <a:off x="4165" y="1296"/>
              <a:ext cx="405" cy="405"/>
              <a:chOff x="1289" y="582"/>
              <a:chExt cx="668" cy="668"/>
            </a:xfrm>
          </p:grpSpPr>
          <p:sp>
            <p:nvSpPr>
              <p:cNvPr id="75903" name="Oval 127"/>
              <p:cNvSpPr>
                <a:spLocks noChangeArrowheads="1"/>
              </p:cNvSpPr>
              <p:nvPr/>
            </p:nvSpPr>
            <p:spPr bwMode="gray">
              <a:xfrm>
                <a:off x="1289" y="582"/>
                <a:ext cx="668" cy="668"/>
              </a:xfrm>
              <a:prstGeom prst="ellipse">
                <a:avLst/>
              </a:prstGeom>
              <a:solidFill>
                <a:srgbClr val="333333"/>
              </a:solidFill>
              <a:ln w="38100" algn="ctr">
                <a:noFill/>
                <a:round/>
                <a:headEnd/>
                <a:tailEnd/>
              </a:ln>
              <a:effectLst/>
            </p:spPr>
            <p:txBody>
              <a:bodyPr anchor="ctr">
                <a:spAutoFit/>
              </a:bodyPr>
              <a:lstStyle/>
              <a:p>
                <a:endParaRPr lang="zh-CN" altLang="en-US"/>
              </a:p>
            </p:txBody>
          </p:sp>
          <p:sp>
            <p:nvSpPr>
              <p:cNvPr id="75904" name="Oval 128"/>
              <p:cNvSpPr>
                <a:spLocks noChangeArrowheads="1"/>
              </p:cNvSpPr>
              <p:nvPr/>
            </p:nvSpPr>
            <p:spPr bwMode="gray">
              <a:xfrm>
                <a:off x="1296" y="587"/>
                <a:ext cx="646" cy="647"/>
              </a:xfrm>
              <a:prstGeom prst="ellipse">
                <a:avLst/>
              </a:prstGeom>
              <a:gradFill rotWithShape="1">
                <a:gsLst>
                  <a:gs pos="0">
                    <a:srgbClr val="D6E1E2">
                      <a:gamma/>
                      <a:shade val="46275"/>
                      <a:invGamma/>
                    </a:srgbClr>
                  </a:gs>
                  <a:gs pos="100000">
                    <a:srgbClr val="D6E1E2"/>
                  </a:gs>
                </a:gsLst>
                <a:lin ang="5400000" scaled="1"/>
              </a:gradFill>
              <a:ln w="9525" algn="ctr">
                <a:noFill/>
                <a:round/>
                <a:headEnd/>
                <a:tailEnd/>
              </a:ln>
              <a:effectLst/>
            </p:spPr>
            <p:txBody>
              <a:bodyPr vert="eaVert" wrap="none" anchor="ctr"/>
              <a:lstStyle/>
              <a:p>
                <a:endParaRPr lang="zh-CN" altLang="en-US"/>
              </a:p>
            </p:txBody>
          </p:sp>
          <p:sp>
            <p:nvSpPr>
              <p:cNvPr id="75905" name="Oval 129"/>
              <p:cNvSpPr>
                <a:spLocks noChangeArrowheads="1"/>
              </p:cNvSpPr>
              <p:nvPr/>
            </p:nvSpPr>
            <p:spPr bwMode="gray">
              <a:xfrm>
                <a:off x="1304" y="591"/>
                <a:ext cx="631" cy="631"/>
              </a:xfrm>
              <a:prstGeom prst="ellipse">
                <a:avLst/>
              </a:prstGeom>
              <a:gradFill rotWithShape="1">
                <a:gsLst>
                  <a:gs pos="0">
                    <a:srgbClr val="D6E1E2">
                      <a:alpha val="0"/>
                    </a:srgbClr>
                  </a:gs>
                  <a:gs pos="100000">
                    <a:srgbClr val="D6E1E2">
                      <a:gamma/>
                      <a:tint val="34902"/>
                      <a:invGamma/>
                    </a:srgbClr>
                  </a:gs>
                </a:gsLst>
                <a:lin ang="5400000" scaled="1"/>
              </a:gradFill>
              <a:ln w="9525" algn="ctr">
                <a:noFill/>
                <a:round/>
                <a:headEnd/>
                <a:tailEnd/>
              </a:ln>
              <a:effectLst/>
            </p:spPr>
            <p:txBody>
              <a:bodyPr vert="eaVert" wrap="none" anchor="ctr"/>
              <a:lstStyle/>
              <a:p>
                <a:endParaRPr lang="zh-CN" altLang="en-US"/>
              </a:p>
            </p:txBody>
          </p:sp>
          <p:sp>
            <p:nvSpPr>
              <p:cNvPr id="75906" name="Oval 130"/>
              <p:cNvSpPr>
                <a:spLocks noChangeArrowheads="1"/>
              </p:cNvSpPr>
              <p:nvPr/>
            </p:nvSpPr>
            <p:spPr bwMode="gray">
              <a:xfrm>
                <a:off x="1311" y="597"/>
                <a:ext cx="600" cy="589"/>
              </a:xfrm>
              <a:prstGeom prst="ellipse">
                <a:avLst/>
              </a:prstGeom>
              <a:gradFill rotWithShape="1">
                <a:gsLst>
                  <a:gs pos="0">
                    <a:srgbClr val="D6E1E2">
                      <a:gamma/>
                      <a:shade val="79216"/>
                      <a:invGamma/>
                    </a:srgbClr>
                  </a:gs>
                  <a:gs pos="100000">
                    <a:srgbClr val="D6E1E2">
                      <a:alpha val="48000"/>
                    </a:srgbClr>
                  </a:gs>
                </a:gsLst>
                <a:lin ang="5400000" scaled="1"/>
              </a:gradFill>
              <a:ln w="9525" algn="ctr">
                <a:noFill/>
                <a:round/>
                <a:headEnd/>
                <a:tailEnd/>
              </a:ln>
              <a:effectLst/>
            </p:spPr>
            <p:txBody>
              <a:bodyPr vert="eaVert" wrap="none" anchor="ctr"/>
              <a:lstStyle/>
              <a:p>
                <a:endParaRPr lang="zh-CN" altLang="en-US"/>
              </a:p>
            </p:txBody>
          </p:sp>
          <p:sp>
            <p:nvSpPr>
              <p:cNvPr id="75907" name="Oval 131"/>
              <p:cNvSpPr>
                <a:spLocks noChangeArrowheads="1"/>
              </p:cNvSpPr>
              <p:nvPr/>
            </p:nvSpPr>
            <p:spPr bwMode="gray">
              <a:xfrm>
                <a:off x="1346" y="613"/>
                <a:ext cx="533" cy="479"/>
              </a:xfrm>
              <a:prstGeom prst="ellipse">
                <a:avLst/>
              </a:prstGeom>
              <a:gradFill rotWithShape="1">
                <a:gsLst>
                  <a:gs pos="0">
                    <a:srgbClr val="D6E1E2">
                      <a:gamma/>
                      <a:tint val="0"/>
                      <a:invGamma/>
                    </a:srgbClr>
                  </a:gs>
                  <a:gs pos="100000">
                    <a:srgbClr val="D6E1E2">
                      <a:alpha val="38000"/>
                    </a:srgbClr>
                  </a:gs>
                </a:gsLst>
                <a:lin ang="5400000" scaled="1"/>
              </a:gradFill>
              <a:ln w="9525" algn="ctr">
                <a:noFill/>
                <a:round/>
                <a:headEnd/>
                <a:tailEnd/>
              </a:ln>
              <a:effectLst/>
            </p:spPr>
            <p:txBody>
              <a:bodyPr vert="eaVert" wrap="none" anchor="ctr"/>
              <a:lstStyle/>
              <a:p>
                <a:endParaRPr lang="zh-CN" altLang="en-US"/>
              </a:p>
            </p:txBody>
          </p:sp>
        </p:grpSp>
        <p:sp>
          <p:nvSpPr>
            <p:cNvPr id="75908" name="Text Box 132"/>
            <p:cNvSpPr txBox="1">
              <a:spLocks noChangeArrowheads="1"/>
            </p:cNvSpPr>
            <p:nvPr/>
          </p:nvSpPr>
          <p:spPr bwMode="gray">
            <a:xfrm>
              <a:off x="4252" y="1354"/>
              <a:ext cx="223" cy="288"/>
            </a:xfrm>
            <a:prstGeom prst="rect">
              <a:avLst/>
            </a:prstGeom>
            <a:noFill/>
            <a:ln w="9525" algn="ctr">
              <a:noFill/>
              <a:miter lim="800000"/>
              <a:headEnd/>
              <a:tailEnd/>
            </a:ln>
            <a:effectLst/>
          </p:spPr>
          <p:txBody>
            <a:bodyPr wrap="none">
              <a:spAutoFit/>
            </a:bodyPr>
            <a:lstStyle/>
            <a:p>
              <a:pPr algn="ctr"/>
              <a:r>
                <a:rPr lang="en-US" altLang="zh-CN" sz="2400">
                  <a:solidFill>
                    <a:srgbClr val="000000"/>
                  </a:solidFill>
                  <a:ea typeface="宋体" pitchFamily="2" charset="-122"/>
                </a:rPr>
                <a:t>3</a:t>
              </a:r>
              <a:endParaRPr lang="en-US" altLang="zh-CN">
                <a:ea typeface="宋体" pitchFamily="2" charset="-122"/>
              </a:endParaRPr>
            </a:p>
          </p:txBody>
        </p:sp>
        <p:sp>
          <p:nvSpPr>
            <p:cNvPr id="75909" name="Text Box 133"/>
            <p:cNvSpPr txBox="1">
              <a:spLocks noChangeArrowheads="1"/>
            </p:cNvSpPr>
            <p:nvPr/>
          </p:nvSpPr>
          <p:spPr bwMode="gray">
            <a:xfrm>
              <a:off x="3744" y="1734"/>
              <a:ext cx="1296" cy="1030"/>
            </a:xfrm>
            <a:prstGeom prst="rect">
              <a:avLst/>
            </a:prstGeom>
            <a:noFill/>
            <a:ln w="9525" algn="ctr">
              <a:noFill/>
              <a:miter lim="800000"/>
              <a:headEnd/>
              <a:tailEnd/>
            </a:ln>
            <a:effectLst/>
          </p:spPr>
          <p:txBody>
            <a:bodyPr wrap="square">
              <a:spAutoFit/>
            </a:bodyPr>
            <a:lstStyle/>
            <a:p>
              <a:pPr algn="ctr">
                <a:lnSpc>
                  <a:spcPct val="150000"/>
                </a:lnSpc>
              </a:pPr>
              <a:r>
                <a:rPr lang="en-US" altLang="zh-CN" sz="2000" b="1" dirty="0" smtClean="0">
                  <a:solidFill>
                    <a:srgbClr val="000000"/>
                  </a:solidFill>
                  <a:latin typeface="Verdana" pitchFamily="34" charset="0"/>
                  <a:ea typeface="宋体" pitchFamily="2" charset="-122"/>
                </a:rPr>
                <a:t>Dissertation</a:t>
              </a:r>
            </a:p>
            <a:p>
              <a:pPr algn="ctr">
                <a:lnSpc>
                  <a:spcPct val="150000"/>
                </a:lnSpc>
              </a:pPr>
              <a:r>
                <a:rPr lang="zh-CN" altLang="en-US" sz="2000" b="1" dirty="0" smtClean="0">
                  <a:solidFill>
                    <a:schemeClr val="accent2">
                      <a:lumMod val="50000"/>
                    </a:schemeClr>
                  </a:solidFill>
                  <a:latin typeface="黑体" pitchFamily="2" charset="-122"/>
                  <a:ea typeface="黑体" pitchFamily="2" charset="-122"/>
                </a:rPr>
                <a:t>中国博士学位论文</a:t>
              </a:r>
              <a:endParaRPr lang="en-US" altLang="zh-CN" sz="2000" b="1" dirty="0" smtClean="0">
                <a:solidFill>
                  <a:schemeClr val="accent2">
                    <a:lumMod val="50000"/>
                  </a:schemeClr>
                </a:solidFill>
                <a:latin typeface="黑体" pitchFamily="2" charset="-122"/>
                <a:ea typeface="黑体" pitchFamily="2" charset="-122"/>
              </a:endParaRPr>
            </a:p>
            <a:p>
              <a:pPr algn="ctr">
                <a:lnSpc>
                  <a:spcPct val="150000"/>
                </a:lnSpc>
              </a:pPr>
              <a:r>
                <a:rPr lang="zh-CN" altLang="en-US" sz="2000" b="1" dirty="0" smtClean="0">
                  <a:solidFill>
                    <a:schemeClr val="accent2">
                      <a:lumMod val="50000"/>
                    </a:schemeClr>
                  </a:solidFill>
                  <a:latin typeface="黑体" pitchFamily="2" charset="-122"/>
                  <a:ea typeface="黑体" pitchFamily="2" charset="-122"/>
                </a:rPr>
                <a:t>中国硕士学位论文</a:t>
              </a:r>
              <a:r>
                <a:rPr lang="en-US" altLang="zh-CN" sz="2400" b="1" dirty="0" smtClean="0">
                  <a:solidFill>
                    <a:schemeClr val="accent2">
                      <a:lumMod val="50000"/>
                    </a:schemeClr>
                  </a:solidFill>
                  <a:latin typeface="黑体" pitchFamily="2" charset="-122"/>
                  <a:ea typeface="黑体" pitchFamily="2" charset="-122"/>
                </a:rPr>
                <a:t>PQDT/A</a:t>
              </a:r>
            </a:p>
          </p:txBody>
        </p:sp>
        <p:sp>
          <p:nvSpPr>
            <p:cNvPr id="75910" name="AutoShape 134"/>
            <p:cNvSpPr>
              <a:spLocks noChangeArrowheads="1"/>
            </p:cNvSpPr>
            <p:nvPr/>
          </p:nvSpPr>
          <p:spPr bwMode="gray">
            <a:xfrm>
              <a:off x="3692" y="3290"/>
              <a:ext cx="1363" cy="548"/>
            </a:xfrm>
            <a:prstGeom prst="roundRect">
              <a:avLst>
                <a:gd name="adj" fmla="val 40389"/>
              </a:avLst>
            </a:prstGeom>
            <a:gradFill rotWithShape="1">
              <a:gsLst>
                <a:gs pos="0">
                  <a:srgbClr val="6F9DB7"/>
                </a:gs>
                <a:gs pos="100000">
                  <a:schemeClr val="bg1"/>
                </a:gs>
              </a:gsLst>
              <a:lin ang="5400000" scaled="1"/>
            </a:gradFill>
            <a:ln w="9525">
              <a:noFill/>
              <a:round/>
              <a:headEnd/>
              <a:tailEnd/>
            </a:ln>
            <a:effectLst/>
          </p:spPr>
          <p:txBody>
            <a:bodyPr wrap="none" anchor="ctr"/>
            <a:lstStyle/>
            <a:p>
              <a:endParaRPr lang="zh-CN" altLang="en-US"/>
            </a:p>
          </p:txBody>
        </p:sp>
        <p:sp>
          <p:nvSpPr>
            <p:cNvPr id="75911" name="AutoShape 135"/>
            <p:cNvSpPr>
              <a:spLocks noChangeArrowheads="1"/>
            </p:cNvSpPr>
            <p:nvPr/>
          </p:nvSpPr>
          <p:spPr bwMode="gray">
            <a:xfrm>
              <a:off x="3720" y="3305"/>
              <a:ext cx="1304" cy="487"/>
            </a:xfrm>
            <a:prstGeom prst="roundRect">
              <a:avLst>
                <a:gd name="adj" fmla="val 50000"/>
              </a:avLst>
            </a:prstGeom>
            <a:gradFill rotWithShape="1">
              <a:gsLst>
                <a:gs pos="0">
                  <a:srgbClr val="98BAAF"/>
                </a:gs>
                <a:gs pos="100000">
                  <a:schemeClr val="bg1"/>
                </a:gs>
              </a:gsLst>
              <a:lin ang="5400000" scaled="1"/>
            </a:gradFill>
            <a:ln w="9525">
              <a:noFill/>
              <a:round/>
              <a:headEnd/>
              <a:tailEnd/>
            </a:ln>
            <a:effectLst/>
          </p:spPr>
          <p:txBody>
            <a:bodyPr wrap="none" anchor="ctr"/>
            <a:lstStyle/>
            <a:p>
              <a:endParaRPr lang="zh-CN" altLang="en-US"/>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erdana" pitchFamily="34" charset="0"/>
                <a:ea typeface="宋体" pitchFamily="2" charset="-122"/>
              </a:rPr>
              <a:t>E-books</a:t>
            </a:r>
            <a:endParaRPr lang="zh-CN" altLang="en-US" dirty="0"/>
          </a:p>
        </p:txBody>
      </p:sp>
      <p:sp>
        <p:nvSpPr>
          <p:cNvPr id="3" name="内容占位符 2"/>
          <p:cNvSpPr>
            <a:spLocks noGrp="1"/>
          </p:cNvSpPr>
          <p:nvPr>
            <p:ph idx="1"/>
          </p:nvPr>
        </p:nvSpPr>
        <p:spPr/>
        <p:txBody>
          <a:bodyPr/>
          <a:lstStyle/>
          <a:p>
            <a:pPr marL="990600" lvl="1" indent="-533400">
              <a:lnSpc>
                <a:spcPct val="120000"/>
              </a:lnSpc>
            </a:pPr>
            <a:r>
              <a:rPr lang="zh-CN" altLang="en-US" sz="3200" u="sng" dirty="0" smtClean="0">
                <a:latin typeface="微软雅黑" pitchFamily="34" charset="-122"/>
                <a:ea typeface="微软雅黑" pitchFamily="34" charset="-122"/>
              </a:rPr>
              <a:t>超星</a:t>
            </a:r>
            <a:r>
              <a:rPr lang="zh-CN" altLang="en-US" sz="3200" dirty="0" smtClean="0">
                <a:latin typeface="微软雅黑" pitchFamily="34" charset="-122"/>
                <a:ea typeface="微软雅黑" pitchFamily="34" charset="-122"/>
              </a:rPr>
              <a:t>：收录电子书约</a:t>
            </a:r>
            <a:r>
              <a:rPr lang="en-US" altLang="zh-CN" sz="3200" dirty="0" smtClean="0">
                <a:latin typeface="微软雅黑" pitchFamily="34" charset="-122"/>
                <a:ea typeface="微软雅黑" pitchFamily="34" charset="-122"/>
              </a:rPr>
              <a:t>20</a:t>
            </a:r>
            <a:r>
              <a:rPr lang="zh-CN" altLang="en-US" sz="3200" dirty="0" smtClean="0">
                <a:latin typeface="微软雅黑" pitchFamily="34" charset="-122"/>
                <a:ea typeface="微软雅黑" pitchFamily="34" charset="-122"/>
              </a:rPr>
              <a:t>万种，与我馆馆藏纸本书的匹配率约为</a:t>
            </a:r>
            <a:r>
              <a:rPr lang="en-US" altLang="zh-CN" sz="3200" dirty="0" smtClean="0">
                <a:latin typeface="微软雅黑" pitchFamily="34" charset="-122"/>
                <a:ea typeface="微软雅黑" pitchFamily="34" charset="-122"/>
              </a:rPr>
              <a:t>90</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1990</a:t>
            </a:r>
            <a:r>
              <a:rPr lang="zh-CN" altLang="en-US" sz="3200" dirty="0" smtClean="0">
                <a:latin typeface="微软雅黑" pitchFamily="34" charset="-122"/>
                <a:ea typeface="微软雅黑" pitchFamily="34" charset="-122"/>
              </a:rPr>
              <a:t>年以后）</a:t>
            </a:r>
          </a:p>
          <a:p>
            <a:pPr marL="990600" lvl="1" indent="-533400">
              <a:lnSpc>
                <a:spcPct val="120000"/>
              </a:lnSpc>
            </a:pPr>
            <a:r>
              <a:rPr lang="zh-CN" altLang="en-US" sz="3200" u="sng" dirty="0" smtClean="0">
                <a:latin typeface="微软雅黑" pitchFamily="34" charset="-122"/>
                <a:ea typeface="微软雅黑" pitchFamily="34" charset="-122"/>
                <a:hlinkClick r:id="rId2"/>
              </a:rPr>
              <a:t>读</a:t>
            </a:r>
            <a:r>
              <a:rPr lang="zh-CN" altLang="en-US" sz="3200" u="sng" dirty="0" smtClean="0">
                <a:latin typeface="微软雅黑" pitchFamily="34" charset="-122"/>
                <a:ea typeface="微软雅黑" pitchFamily="34" charset="-122"/>
                <a:hlinkClick r:id="rId2"/>
              </a:rPr>
              <a:t>秀学术搜索</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110</a:t>
            </a:r>
            <a:r>
              <a:rPr lang="zh-CN" altLang="en-US" sz="3200" dirty="0" smtClean="0">
                <a:latin typeface="微软雅黑" pitchFamily="34" charset="-122"/>
                <a:ea typeface="微软雅黑" pitchFamily="34" charset="-122"/>
              </a:rPr>
              <a:t>万册全文</a:t>
            </a:r>
            <a:r>
              <a:rPr lang="zh-CN" altLang="en-US" sz="3200" dirty="0" smtClean="0">
                <a:latin typeface="微软雅黑" pitchFamily="34" charset="-122"/>
                <a:ea typeface="微软雅黑" pitchFamily="34" charset="-122"/>
              </a:rPr>
              <a:t>图书</a:t>
            </a:r>
            <a:endParaRPr lang="zh-CN" altLang="en-US" sz="3200" dirty="0" smtClean="0">
              <a:latin typeface="微软雅黑" pitchFamily="34" charset="-122"/>
              <a:ea typeface="微软雅黑" pitchFamily="34" charset="-122"/>
            </a:endParaRPr>
          </a:p>
          <a:p>
            <a:pPr marL="990600" lvl="1" indent="-533400">
              <a:lnSpc>
                <a:spcPct val="120000"/>
              </a:lnSpc>
            </a:pPr>
            <a:r>
              <a:rPr lang="en-US" altLang="zh-CN" sz="3200" u="sng" dirty="0" smtClean="0">
                <a:latin typeface="微软雅黑" pitchFamily="34" charset="-122"/>
                <a:ea typeface="微软雅黑" pitchFamily="34" charset="-122"/>
                <a:hlinkClick r:id="rId3"/>
              </a:rPr>
              <a:t>ACLS</a:t>
            </a:r>
            <a:r>
              <a:rPr lang="zh-CN" altLang="en-US" sz="3200" u="sng" dirty="0" smtClean="0">
                <a:latin typeface="微软雅黑" pitchFamily="34" charset="-122"/>
                <a:ea typeface="微软雅黑" pitchFamily="34" charset="-122"/>
                <a:hlinkClick r:id="rId3"/>
              </a:rPr>
              <a:t>人文科学电子图书</a:t>
            </a:r>
            <a:r>
              <a:rPr lang="zh-CN" altLang="en-US" sz="3200" dirty="0" smtClean="0">
                <a:latin typeface="微软雅黑" pitchFamily="34" charset="-122"/>
                <a:ea typeface="微软雅黑" pitchFamily="34" charset="-122"/>
              </a:rPr>
              <a:t>：收录</a:t>
            </a:r>
            <a:r>
              <a:rPr lang="en-US" altLang="zh-CN" sz="3200" dirty="0" smtClean="0">
                <a:latin typeface="微软雅黑" pitchFamily="34" charset="-122"/>
                <a:ea typeface="微软雅黑" pitchFamily="34" charset="-122"/>
              </a:rPr>
              <a:t>2,200</a:t>
            </a:r>
            <a:r>
              <a:rPr lang="zh-CN" altLang="en-US" sz="3200" dirty="0" smtClean="0">
                <a:latin typeface="微软雅黑" pitchFamily="34" charset="-122"/>
                <a:ea typeface="微软雅黑" pitchFamily="34" charset="-122"/>
              </a:rPr>
              <a:t>多种著作，许多是“普利策奖” 与“国家图书奖” 的获奖作品</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erdana" pitchFamily="34" charset="0"/>
                <a:ea typeface="宋体" pitchFamily="2" charset="-122"/>
              </a:rPr>
              <a:t>Journal articles</a:t>
            </a:r>
            <a:endParaRPr lang="zh-CN" altLang="en-US" dirty="0"/>
          </a:p>
        </p:txBody>
      </p:sp>
      <p:sp>
        <p:nvSpPr>
          <p:cNvPr id="3" name="内容占位符 2"/>
          <p:cNvSpPr>
            <a:spLocks noGrp="1"/>
          </p:cNvSpPr>
          <p:nvPr>
            <p:ph idx="1"/>
          </p:nvPr>
        </p:nvSpPr>
        <p:spPr>
          <a:xfrm>
            <a:off x="457200" y="1371600"/>
            <a:ext cx="8363272" cy="5029200"/>
          </a:xfrm>
        </p:spPr>
        <p:txBody>
          <a:bodyPr/>
          <a:lstStyle/>
          <a:p>
            <a:pPr marL="990600" lvl="1" indent="-533400">
              <a:lnSpc>
                <a:spcPct val="120000"/>
              </a:lnSpc>
            </a:pPr>
            <a:r>
              <a:rPr lang="zh-CN" altLang="en-US" sz="3200" u="sng" dirty="0" smtClean="0">
                <a:latin typeface="微软雅黑" pitchFamily="34" charset="-122"/>
                <a:ea typeface="微软雅黑" pitchFamily="34" charset="-122"/>
                <a:hlinkClick r:id="rId2"/>
              </a:rPr>
              <a:t>中国期刊全文数据库（</a:t>
            </a:r>
            <a:r>
              <a:rPr lang="en-US" altLang="zh-CN" sz="3200" u="sng" dirty="0" smtClean="0">
                <a:latin typeface="微软雅黑" pitchFamily="34" charset="-122"/>
                <a:ea typeface="微软雅黑" pitchFamily="34" charset="-122"/>
                <a:hlinkClick r:id="rId2"/>
              </a:rPr>
              <a:t>CNKI</a:t>
            </a:r>
            <a:r>
              <a:rPr lang="zh-CN" altLang="en-US" sz="3200" u="sng" dirty="0" smtClean="0">
                <a:latin typeface="微软雅黑" pitchFamily="34" charset="-122"/>
                <a:ea typeface="微软雅黑" pitchFamily="34" charset="-122"/>
                <a:hlinkClick r:id="rId2"/>
              </a:rPr>
              <a:t>）</a:t>
            </a:r>
            <a:r>
              <a:rPr lang="zh-CN" altLang="en-US" sz="3200" dirty="0" smtClean="0">
                <a:latin typeface="微软雅黑" pitchFamily="34" charset="-122"/>
                <a:ea typeface="微软雅黑" pitchFamily="34" charset="-122"/>
              </a:rPr>
              <a:t>：收录国内学术期刊 </a:t>
            </a:r>
            <a:r>
              <a:rPr lang="en-US" altLang="zh-CN" sz="3200" dirty="0" smtClean="0">
                <a:latin typeface="微软雅黑" pitchFamily="34" charset="-122"/>
                <a:ea typeface="微软雅黑" pitchFamily="34" charset="-122"/>
              </a:rPr>
              <a:t>7900</a:t>
            </a:r>
            <a:r>
              <a:rPr lang="zh-CN" altLang="en-US" sz="3200" dirty="0" smtClean="0">
                <a:latin typeface="微软雅黑" pitchFamily="34" charset="-122"/>
                <a:ea typeface="微软雅黑" pitchFamily="34" charset="-122"/>
              </a:rPr>
              <a:t>多种 （根据我校专业情况购买了其中的</a:t>
            </a:r>
            <a:r>
              <a:rPr lang="en-US" altLang="zh-CN" sz="3200" dirty="0" smtClean="0">
                <a:latin typeface="微软雅黑" pitchFamily="34" charset="-122"/>
                <a:ea typeface="微软雅黑" pitchFamily="34" charset="-122"/>
              </a:rPr>
              <a:t>5</a:t>
            </a:r>
            <a:r>
              <a:rPr lang="zh-CN" altLang="en-US" sz="3200" dirty="0" smtClean="0">
                <a:latin typeface="微软雅黑" pitchFamily="34" charset="-122"/>
                <a:ea typeface="微软雅黑" pitchFamily="34" charset="-122"/>
              </a:rPr>
              <a:t>个专辑，约</a:t>
            </a:r>
            <a:r>
              <a:rPr lang="en-US" altLang="zh-CN" sz="3200" dirty="0" smtClean="0">
                <a:latin typeface="微软雅黑" pitchFamily="34" charset="-122"/>
                <a:ea typeface="微软雅黑" pitchFamily="34" charset="-122"/>
              </a:rPr>
              <a:t>4000</a:t>
            </a:r>
            <a:r>
              <a:rPr lang="zh-CN" altLang="en-US" sz="3200" dirty="0" smtClean="0">
                <a:latin typeface="微软雅黑" pitchFamily="34" charset="-122"/>
                <a:ea typeface="微软雅黑" pitchFamily="34" charset="-122"/>
              </a:rPr>
              <a:t>多种刊）</a:t>
            </a:r>
            <a:endParaRPr lang="en-US" altLang="zh-CN" sz="3200" dirty="0" smtClean="0">
              <a:latin typeface="微软雅黑" pitchFamily="34" charset="-122"/>
              <a:ea typeface="微软雅黑" pitchFamily="34" charset="-122"/>
            </a:endParaRPr>
          </a:p>
          <a:p>
            <a:pPr marL="990600" lvl="1" indent="-533400">
              <a:lnSpc>
                <a:spcPct val="120000"/>
              </a:lnSpc>
            </a:pPr>
            <a:r>
              <a:rPr lang="zh-CN" altLang="en-US" sz="3200" u="sng" dirty="0" smtClean="0">
                <a:latin typeface="微软雅黑" pitchFamily="34" charset="-122"/>
                <a:ea typeface="微软雅黑" pitchFamily="34" charset="-122"/>
                <a:hlinkClick r:id="rId3"/>
              </a:rPr>
              <a:t>维普期刊资源整合服务平台</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12000</a:t>
            </a:r>
            <a:r>
              <a:rPr lang="zh-CN" altLang="en-US" sz="3200" dirty="0" smtClean="0">
                <a:latin typeface="微软雅黑" pitchFamily="34" charset="-122"/>
                <a:ea typeface="微软雅黑" pitchFamily="34" charset="-122"/>
              </a:rPr>
              <a:t>种</a:t>
            </a:r>
            <a:endParaRPr lang="en-US" altLang="zh-CN" sz="3200" dirty="0" smtClean="0">
              <a:latin typeface="微软雅黑" pitchFamily="34" charset="-122"/>
              <a:ea typeface="微软雅黑" pitchFamily="34" charset="-122"/>
            </a:endParaRPr>
          </a:p>
          <a:p>
            <a:pPr marL="990600" lvl="1" indent="-533400">
              <a:lnSpc>
                <a:spcPct val="120000"/>
              </a:lnSpc>
            </a:pPr>
            <a:r>
              <a:rPr lang="zh-CN" altLang="en-US" sz="3200" u="sng" dirty="0" smtClean="0">
                <a:latin typeface="微软雅黑" pitchFamily="34" charset="-122"/>
                <a:ea typeface="微软雅黑" pitchFamily="34" charset="-122"/>
                <a:hlinkClick r:id="rId4"/>
              </a:rPr>
              <a:t>人大复印资料</a:t>
            </a:r>
            <a:r>
              <a:rPr lang="zh-CN" altLang="en-US" sz="3200" dirty="0" smtClean="0">
                <a:latin typeface="微软雅黑" pitchFamily="34" charset="-122"/>
                <a:ea typeface="微软雅黑" pitchFamily="34" charset="-122"/>
              </a:rPr>
              <a:t>：</a:t>
            </a:r>
            <a:r>
              <a:rPr lang="en-US" altLang="zh-CN" sz="3200" dirty="0" smtClean="0">
                <a:latin typeface="微软雅黑" pitchFamily="34" charset="-122"/>
                <a:ea typeface="微软雅黑" pitchFamily="34" charset="-122"/>
              </a:rPr>
              <a:t>148</a:t>
            </a:r>
            <a:r>
              <a:rPr lang="zh-CN" altLang="en-US" sz="3200" dirty="0" smtClean="0">
                <a:latin typeface="微软雅黑" pitchFamily="34" charset="-122"/>
                <a:ea typeface="微软雅黑" pitchFamily="34" charset="-122"/>
              </a:rPr>
              <a:t>种刊</a:t>
            </a:r>
          </a:p>
          <a:p>
            <a:pPr>
              <a:buNone/>
            </a:pPr>
            <a:endParaRPr lang="zh-CN"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erdana" pitchFamily="34" charset="0"/>
                <a:ea typeface="宋体" pitchFamily="2" charset="-122"/>
              </a:rPr>
              <a:t>Journal articles</a:t>
            </a:r>
            <a:endParaRPr lang="zh-CN" altLang="en-US" dirty="0"/>
          </a:p>
        </p:txBody>
      </p:sp>
      <p:sp>
        <p:nvSpPr>
          <p:cNvPr id="3" name="内容占位符 2"/>
          <p:cNvSpPr>
            <a:spLocks noGrp="1"/>
          </p:cNvSpPr>
          <p:nvPr>
            <p:ph idx="1"/>
          </p:nvPr>
        </p:nvSpPr>
        <p:spPr/>
        <p:txBody>
          <a:bodyPr/>
          <a:lstStyle/>
          <a:p>
            <a:pPr marL="342900" lvl="1" indent="-342900">
              <a:buSzTx/>
              <a:buNone/>
              <a:defRPr/>
            </a:pPr>
            <a:r>
              <a:rPr lang="en-US" altLang="zh-CN" sz="3200" b="1" dirty="0" smtClean="0"/>
              <a:t>EBSCO</a:t>
            </a:r>
            <a:r>
              <a:rPr lang="zh-CN" altLang="en-US" sz="3200" b="1" dirty="0" smtClean="0"/>
              <a:t>：</a:t>
            </a:r>
          </a:p>
          <a:p>
            <a:pPr lvl="1">
              <a:lnSpc>
                <a:spcPts val="4200"/>
              </a:lnSpc>
              <a:defRPr/>
            </a:pPr>
            <a:r>
              <a:rPr lang="en-US" altLang="zh-CN" sz="2800" dirty="0" smtClean="0">
                <a:latin typeface="微软雅黑" pitchFamily="34" charset="-122"/>
                <a:ea typeface="微软雅黑" pitchFamily="34" charset="-122"/>
              </a:rPr>
              <a:t>EBSCO</a:t>
            </a:r>
            <a:r>
              <a:rPr lang="zh-CN" altLang="en-US" sz="2800" dirty="0" smtClean="0">
                <a:latin typeface="微软雅黑" pitchFamily="34" charset="-122"/>
                <a:ea typeface="微软雅黑" pitchFamily="34" charset="-122"/>
              </a:rPr>
              <a:t>是目前世界上最大的提供学术文献服务的专业公司之一。内容涉及自然科学、社会科学、生物医学、人文艺术等多学科领域。</a:t>
            </a:r>
            <a:endParaRPr lang="en-US" altLang="zh-CN" sz="2800" dirty="0" smtClean="0">
              <a:latin typeface="微软雅黑" pitchFamily="34" charset="-122"/>
              <a:ea typeface="微软雅黑" pitchFamily="34" charset="-122"/>
            </a:endParaRPr>
          </a:p>
          <a:p>
            <a:pPr lvl="1">
              <a:lnSpc>
                <a:spcPts val="4200"/>
              </a:lnSpc>
              <a:defRPr/>
            </a:pPr>
            <a:r>
              <a:rPr lang="en-US" altLang="zh-CN" sz="2800" b="1" dirty="0" smtClean="0">
                <a:latin typeface="微软雅黑" pitchFamily="34" charset="-122"/>
                <a:ea typeface="微软雅黑" pitchFamily="34" charset="-122"/>
              </a:rPr>
              <a:t>ASP</a:t>
            </a:r>
            <a:r>
              <a:rPr lang="zh-CN" altLang="en-US" sz="2800" dirty="0" smtClean="0">
                <a:latin typeface="微软雅黑" pitchFamily="34" charset="-122"/>
                <a:ea typeface="微软雅黑" pitchFamily="34" charset="-122"/>
              </a:rPr>
              <a:t>是世界上最大的综合学术性跨领域资料库，收录学术期刊和杂志</a:t>
            </a:r>
            <a:r>
              <a:rPr lang="en-US" altLang="zh-CN" sz="2800" dirty="0" smtClean="0">
                <a:latin typeface="微软雅黑" pitchFamily="34" charset="-122"/>
                <a:ea typeface="微软雅黑" pitchFamily="34" charset="-122"/>
              </a:rPr>
              <a:t>8500</a:t>
            </a:r>
            <a:r>
              <a:rPr lang="zh-CN" altLang="en-US" sz="2800" dirty="0" smtClean="0">
                <a:latin typeface="微软雅黑" pitchFamily="34" charset="-122"/>
                <a:ea typeface="微软雅黑" pitchFamily="34" charset="-122"/>
              </a:rPr>
              <a:t>余种。</a:t>
            </a:r>
            <a:endParaRPr lang="en-US" altLang="zh-CN" sz="2800" dirty="0" smtClean="0">
              <a:latin typeface="微软雅黑" pitchFamily="34" charset="-122"/>
              <a:ea typeface="微软雅黑" pitchFamily="34" charset="-122"/>
            </a:endParaRPr>
          </a:p>
          <a:p>
            <a:pPr lvl="1">
              <a:lnSpc>
                <a:spcPts val="4200"/>
              </a:lnSpc>
              <a:defRPr/>
            </a:pPr>
            <a:r>
              <a:rPr lang="en-US" altLang="zh-CN" sz="2800" b="1" dirty="0" smtClean="0">
                <a:latin typeface="微软雅黑" pitchFamily="34" charset="-122"/>
                <a:ea typeface="微软雅黑" pitchFamily="34" charset="-122"/>
              </a:rPr>
              <a:t>BSP</a:t>
            </a:r>
            <a:r>
              <a:rPr lang="zh-CN" altLang="en-US" sz="2800" dirty="0" smtClean="0">
                <a:latin typeface="微软雅黑" pitchFamily="34" charset="-122"/>
                <a:ea typeface="微软雅黑" pitchFamily="34" charset="-122"/>
              </a:rPr>
              <a:t>是世界上最大的全文商业资料库，多种类型全文出版物：</a:t>
            </a:r>
            <a:r>
              <a:rPr lang="en-US" altLang="zh-CN" sz="2800" dirty="0" smtClean="0">
                <a:latin typeface="微软雅黑" pitchFamily="34" charset="-122"/>
                <a:ea typeface="微软雅黑" pitchFamily="34" charset="-122"/>
              </a:rPr>
              <a:t>10,000+</a:t>
            </a:r>
            <a:r>
              <a:rPr lang="zh-CN" altLang="en-US" sz="2800" dirty="0" smtClean="0">
                <a:latin typeface="微软雅黑" pitchFamily="34" charset="-122"/>
                <a:ea typeface="微软雅黑" pitchFamily="34" charset="-122"/>
              </a:rPr>
              <a:t>（行业报告、国家报告、市场研究报告等）。</a:t>
            </a:r>
          </a:p>
          <a:p>
            <a:pPr>
              <a:lnSpc>
                <a:spcPts val="3500"/>
              </a:lnSpc>
              <a:buNone/>
            </a:pPr>
            <a:endParaRPr lang="zh-CN"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latin typeface="Verdana" pitchFamily="34" charset="0"/>
                <a:ea typeface="宋体" pitchFamily="2" charset="-122"/>
              </a:rPr>
              <a:t>Journal articles</a:t>
            </a:r>
            <a:endParaRPr lang="zh-CN" altLang="en-US" dirty="0"/>
          </a:p>
        </p:txBody>
      </p:sp>
      <p:sp>
        <p:nvSpPr>
          <p:cNvPr id="3" name="内容占位符 2"/>
          <p:cNvSpPr>
            <a:spLocks noGrp="1"/>
          </p:cNvSpPr>
          <p:nvPr>
            <p:ph idx="1"/>
          </p:nvPr>
        </p:nvSpPr>
        <p:spPr/>
        <p:txBody>
          <a:bodyPr/>
          <a:lstStyle/>
          <a:p>
            <a:pPr lvl="1">
              <a:lnSpc>
                <a:spcPct val="120000"/>
              </a:lnSpc>
            </a:pPr>
            <a:r>
              <a:rPr lang="en-US" altLang="zh-CN" sz="3200" b="1" u="sng" dirty="0" smtClean="0">
                <a:hlinkClick r:id="rId2"/>
              </a:rPr>
              <a:t>Springer Link</a:t>
            </a:r>
            <a:r>
              <a:rPr lang="zh-CN" altLang="en-US" sz="3200" b="1" dirty="0" smtClean="0"/>
              <a:t>：</a:t>
            </a:r>
            <a:r>
              <a:rPr lang="en-US" altLang="zh-CN" sz="2800" dirty="0" smtClean="0">
                <a:latin typeface="微软雅黑" pitchFamily="34" charset="-122"/>
                <a:ea typeface="微软雅黑" pitchFamily="34" charset="-122"/>
              </a:rPr>
              <a:t>384</a:t>
            </a:r>
            <a:r>
              <a:rPr lang="zh-CN" altLang="en-US" sz="2800" dirty="0" smtClean="0">
                <a:latin typeface="微软雅黑" pitchFamily="34" charset="-122"/>
                <a:ea typeface="微软雅黑" pitchFamily="34" charset="-122"/>
              </a:rPr>
              <a:t>种全文期刊（创刊年</a:t>
            </a:r>
            <a:r>
              <a:rPr lang="en-US" altLang="zh-CN" sz="2800" dirty="0" smtClean="0">
                <a:latin typeface="微软雅黑" pitchFamily="34" charset="-122"/>
                <a:ea typeface="微软雅黑" pitchFamily="34" charset="-122"/>
              </a:rPr>
              <a:t>-1996</a:t>
            </a:r>
            <a:r>
              <a:rPr lang="zh-CN" altLang="en-US" sz="2800" dirty="0" smtClean="0">
                <a:latin typeface="微软雅黑" pitchFamily="34" charset="-122"/>
                <a:ea typeface="微软雅黑" pitchFamily="34" charset="-122"/>
              </a:rPr>
              <a:t>年、</a:t>
            </a:r>
            <a:r>
              <a:rPr lang="en-US" altLang="zh-CN" sz="2800" dirty="0" smtClean="0">
                <a:latin typeface="微软雅黑" pitchFamily="34" charset="-122"/>
                <a:ea typeface="微软雅黑" pitchFamily="34" charset="-122"/>
              </a:rPr>
              <a:t>1997-</a:t>
            </a:r>
            <a:r>
              <a:rPr lang="zh-CN" altLang="en-US" sz="2800" dirty="0" smtClean="0">
                <a:latin typeface="微软雅黑" pitchFamily="34" charset="-122"/>
                <a:ea typeface="微软雅黑" pitchFamily="34" charset="-122"/>
              </a:rPr>
              <a:t>至今）的人文社科数据包，涉及行为科学、商业与管理、经济学、法律、人文科学等学科。</a:t>
            </a:r>
          </a:p>
          <a:p>
            <a:pPr lvl="1"/>
            <a:r>
              <a:rPr lang="en-US" altLang="zh-CN" sz="3200" b="1" u="sng" dirty="0" smtClean="0">
                <a:hlinkClick r:id="rId3"/>
              </a:rPr>
              <a:t>JSTOR</a:t>
            </a:r>
            <a:r>
              <a:rPr lang="zh-CN" altLang="en-US" sz="3200" b="1" u="sng" dirty="0" smtClean="0">
                <a:hlinkClick r:id="rId3"/>
              </a:rPr>
              <a:t>西文过刊数据库</a:t>
            </a:r>
            <a:r>
              <a:rPr lang="en-US" altLang="zh-CN" sz="2800" dirty="0" smtClean="0">
                <a:latin typeface="微软雅黑" pitchFamily="34" charset="-122"/>
                <a:ea typeface="微软雅黑" pitchFamily="34" charset="-122"/>
                <a:hlinkClick r:id="rId3"/>
              </a:rPr>
              <a:t> </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1635</a:t>
            </a:r>
            <a:r>
              <a:rPr lang="zh-CN" altLang="zh-CN" sz="2800" dirty="0" smtClean="0">
                <a:latin typeface="微软雅黑" pitchFamily="34" charset="-122"/>
                <a:ea typeface="微软雅黑" pitchFamily="34" charset="-122"/>
              </a:rPr>
              <a:t>种</a:t>
            </a:r>
            <a:r>
              <a:rPr lang="zh-CN" altLang="en-US" sz="2800" dirty="0" smtClean="0">
                <a:latin typeface="微软雅黑" pitchFamily="34" charset="-122"/>
                <a:ea typeface="微软雅黑" pitchFamily="34" charset="-122"/>
              </a:rPr>
              <a:t>人文社科（创刊号至最近 </a:t>
            </a:r>
            <a:r>
              <a:rPr lang="en-US" altLang="zh-CN" sz="2800" dirty="0" smtClean="0">
                <a:latin typeface="微软雅黑" pitchFamily="34" charset="-122"/>
                <a:ea typeface="微软雅黑" pitchFamily="34" charset="-122"/>
              </a:rPr>
              <a:t>3-5</a:t>
            </a:r>
            <a:r>
              <a:rPr lang="zh-CN" altLang="en-US" sz="2800" dirty="0" smtClean="0">
                <a:latin typeface="微软雅黑" pitchFamily="34" charset="-122"/>
                <a:ea typeface="微软雅黑" pitchFamily="34" charset="-122"/>
              </a:rPr>
              <a:t>年前的过刊）</a:t>
            </a:r>
            <a:endParaRPr lang="en-US" altLang="zh-CN" sz="2800" dirty="0" smtClean="0">
              <a:latin typeface="微软雅黑" pitchFamily="34" charset="-122"/>
              <a:ea typeface="微软雅黑" pitchFamily="34" charset="-122"/>
            </a:endParaRPr>
          </a:p>
          <a:p>
            <a:pPr lvl="1"/>
            <a:r>
              <a:rPr lang="zh-CN" altLang="en-US" sz="3200" b="1" u="sng" dirty="0" smtClean="0">
                <a:hlinkClick r:id="rId4"/>
              </a:rPr>
              <a:t>剑桥期刊在线</a:t>
            </a:r>
            <a:r>
              <a:rPr lang="zh-CN" altLang="en-US" sz="2800" u="sng" dirty="0" smtClean="0">
                <a:latin typeface="微软雅黑" pitchFamily="34" charset="-122"/>
                <a:ea typeface="微软雅黑" pitchFamily="34" charset="-122"/>
                <a:hlinkClick r:id="rId4"/>
              </a:rPr>
              <a:t>（人文社科） </a:t>
            </a:r>
            <a:r>
              <a:rPr lang="zh-CN" altLang="en-US" sz="2800" dirty="0" smtClean="0">
                <a:latin typeface="微软雅黑" pitchFamily="34" charset="-122"/>
                <a:ea typeface="微软雅黑" pitchFamily="34" charset="-122"/>
              </a:rPr>
              <a:t>：</a:t>
            </a:r>
            <a:r>
              <a:rPr lang="en-US" altLang="zh-CN" sz="2800" dirty="0" smtClean="0">
                <a:latin typeface="微软雅黑" pitchFamily="34" charset="-122"/>
                <a:ea typeface="微软雅黑" pitchFamily="34" charset="-122"/>
              </a:rPr>
              <a:t>217</a:t>
            </a:r>
            <a:r>
              <a:rPr lang="zh-CN" altLang="en-US" sz="2800" dirty="0" smtClean="0">
                <a:latin typeface="微软雅黑" pitchFamily="34" charset="-122"/>
                <a:ea typeface="微软雅黑" pitchFamily="34" charset="-122"/>
              </a:rPr>
              <a:t>种</a:t>
            </a:r>
            <a:endParaRPr lang="en-US" altLang="zh-CN" sz="2800" dirty="0" smtClean="0">
              <a:latin typeface="微软雅黑" pitchFamily="34" charset="-122"/>
              <a:ea typeface="微软雅黑" pitchFamily="34" charset="-122"/>
            </a:endParaRPr>
          </a:p>
          <a:p>
            <a:endParaRPr lang="zh-CN" altLang="en-US" dirty="0"/>
          </a:p>
        </p:txBody>
      </p:sp>
    </p:spTree>
  </p:cSld>
  <p:clrMapOvr>
    <a:masterClrMapping/>
  </p:clrMapOvr>
</p:sld>
</file>

<file path=ppt/theme/theme1.xml><?xml version="1.0" encoding="utf-8"?>
<a:theme xmlns:a="http://schemas.openxmlformats.org/drawingml/2006/main" name="030TGp_edu_school_bl_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666699"/>
        </a:dk1>
        <a:lt1>
          <a:srgbClr val="FFFFFF"/>
        </a:lt1>
        <a:dk2>
          <a:srgbClr val="000000"/>
        </a:dk2>
        <a:lt2>
          <a:srgbClr val="F7F4D5"/>
        </a:lt2>
        <a:accent1>
          <a:srgbClr val="59B2D1"/>
        </a:accent1>
        <a:accent2>
          <a:srgbClr val="C78DD7"/>
        </a:accent2>
        <a:accent3>
          <a:srgbClr val="FFFFFF"/>
        </a:accent3>
        <a:accent4>
          <a:srgbClr val="565682"/>
        </a:accent4>
        <a:accent5>
          <a:srgbClr val="B5D5E5"/>
        </a:accent5>
        <a:accent6>
          <a:srgbClr val="B47FC3"/>
        </a:accent6>
        <a:hlink>
          <a:srgbClr val="33B976"/>
        </a:hlink>
        <a:folHlink>
          <a:srgbClr val="878FA5"/>
        </a:folHlink>
      </a:clrScheme>
      <a:clrMap bg1="lt1" tx1="dk1" bg2="lt2" tx2="dk2" accent1="accent1" accent2="accent2" accent3="accent3" accent4="accent4" accent5="accent5" accent6="accent6" hlink="hlink" folHlink="folHlink"/>
    </a:extraClrScheme>
    <a:extraClrScheme>
      <a:clrScheme name="Default Design 2">
        <a:dk1>
          <a:srgbClr val="29698D"/>
        </a:dk1>
        <a:lt1>
          <a:srgbClr val="FFFFFF"/>
        </a:lt1>
        <a:dk2>
          <a:srgbClr val="000000"/>
        </a:dk2>
        <a:lt2>
          <a:srgbClr val="D6E1E2"/>
        </a:lt2>
        <a:accent1>
          <a:srgbClr val="8F94A7"/>
        </a:accent1>
        <a:accent2>
          <a:srgbClr val="FF9933"/>
        </a:accent2>
        <a:accent3>
          <a:srgbClr val="FFFFFF"/>
        </a:accent3>
        <a:accent4>
          <a:srgbClr val="215978"/>
        </a:accent4>
        <a:accent5>
          <a:srgbClr val="C6C8D0"/>
        </a:accent5>
        <a:accent6>
          <a:srgbClr val="E78A2D"/>
        </a:accent6>
        <a:hlink>
          <a:srgbClr val="00CC99"/>
        </a:hlink>
        <a:folHlink>
          <a:srgbClr val="985CCE"/>
        </a:folHlink>
      </a:clrScheme>
      <a:clrMap bg1="lt1" tx1="dk1" bg2="lt2" tx2="dk2" accent1="accent1" accent2="accent2" accent3="accent3" accent4="accent4" accent5="accent5" accent6="accent6" hlink="hlink" folHlink="folHlink"/>
    </a:extraClrScheme>
    <a:extraClrScheme>
      <a:clrScheme name="Default Design 3">
        <a:dk1>
          <a:srgbClr val="1D528D"/>
        </a:dk1>
        <a:lt1>
          <a:srgbClr val="FFFFFF"/>
        </a:lt1>
        <a:dk2>
          <a:srgbClr val="000000"/>
        </a:dk2>
        <a:lt2>
          <a:srgbClr val="DDDDDD"/>
        </a:lt2>
        <a:accent1>
          <a:srgbClr val="8AAECE"/>
        </a:accent1>
        <a:accent2>
          <a:srgbClr val="009999"/>
        </a:accent2>
        <a:accent3>
          <a:srgbClr val="FFFFFF"/>
        </a:accent3>
        <a:accent4>
          <a:srgbClr val="174578"/>
        </a:accent4>
        <a:accent5>
          <a:srgbClr val="C4D3E3"/>
        </a:accent5>
        <a:accent6>
          <a:srgbClr val="008A8A"/>
        </a:accent6>
        <a:hlink>
          <a:srgbClr val="CA3B1E"/>
        </a:hlink>
        <a:folHlink>
          <a:srgbClr val="00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030TGp_edu_school_bl_v3</Template>
  <TotalTime>959</TotalTime>
  <Words>1096</Words>
  <Application>Microsoft Office PowerPoint</Application>
  <PresentationFormat>全屏显示(4:3)</PresentationFormat>
  <Paragraphs>117</Paragraphs>
  <Slides>21</Slides>
  <Notes>1</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21</vt:i4>
      </vt:variant>
    </vt:vector>
  </HeadingPairs>
  <TitlesOfParts>
    <vt:vector size="23" baseType="lpstr">
      <vt:lpstr>030TGp_edu_school_bl_v3</vt:lpstr>
      <vt:lpstr>Image</vt:lpstr>
      <vt:lpstr>Retrieval and Utilization  of Foreign Language and Literature</vt:lpstr>
      <vt:lpstr>Contents</vt:lpstr>
      <vt:lpstr>The available data</vt:lpstr>
      <vt:lpstr>Online Public Access Catalogue（OPAC）</vt:lpstr>
      <vt:lpstr>Electronic resources</vt:lpstr>
      <vt:lpstr>E-books</vt:lpstr>
      <vt:lpstr>Journal articles</vt:lpstr>
      <vt:lpstr>Journal articles</vt:lpstr>
      <vt:lpstr>Journal articles</vt:lpstr>
      <vt:lpstr>Dissertation</vt:lpstr>
      <vt:lpstr>The selection of key words</vt:lpstr>
      <vt:lpstr>The selection of key words</vt:lpstr>
      <vt:lpstr>The selection of key words</vt:lpstr>
      <vt:lpstr>The selection of key words</vt:lpstr>
      <vt:lpstr>Tips on retrieval</vt:lpstr>
      <vt:lpstr>Example</vt:lpstr>
      <vt:lpstr>Example</vt:lpstr>
      <vt:lpstr>example</vt:lpstr>
      <vt:lpstr>example</vt:lpstr>
      <vt:lpstr>example</vt:lpstr>
      <vt:lpstr>幻灯片 21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ZhangR</dc:creator>
  <cp:lastModifiedBy>ZhangR</cp:lastModifiedBy>
  <cp:revision>114</cp:revision>
  <dcterms:created xsi:type="dcterms:W3CDTF">2016-03-03T01:04:03Z</dcterms:created>
  <dcterms:modified xsi:type="dcterms:W3CDTF">2016-03-15T05:43:16Z</dcterms:modified>
</cp:coreProperties>
</file>